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72" r:id="rId4"/>
    <p:sldId id="273" r:id="rId5"/>
    <p:sldId id="275" r:id="rId6"/>
    <p:sldId id="276" r:id="rId7"/>
    <p:sldId id="277" r:id="rId8"/>
    <p:sldId id="278" r:id="rId9"/>
    <p:sldId id="281" r:id="rId10"/>
    <p:sldId id="279" r:id="rId11"/>
    <p:sldId id="280" r:id="rId12"/>
    <p:sldId id="274"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Lst>
  <p:sldSz cx="9144000" cy="5143500" type="screen16x9"/>
  <p:notesSz cx="6858000" cy="9144000"/>
  <p:embeddedFontLst>
    <p:embeddedFont>
      <p:font typeface="Georgia" panose="02040502050405020303" pitchFamily="18" charset="0"/>
      <p:regular r:id="rId29"/>
      <p:bold r:id="rId30"/>
      <p:italic r:id="rId31"/>
      <p:boldItalic r:id="rId32"/>
    </p:embeddedFont>
    <p:embeddedFont>
      <p:font typeface="Impact" panose="020B0806030902050204" pitchFamily="34" charset="0"/>
      <p:regular r:id="rId33"/>
    </p:embeddedFont>
    <p:embeddedFont>
      <p:font typeface="Montserrat" pitchFamily="2"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5"/>
  </p:normalViewPr>
  <p:slideViewPr>
    <p:cSldViewPr snapToGrid="0">
      <p:cViewPr varScale="1">
        <p:scale>
          <a:sx n="137" d="100"/>
          <a:sy n="137" d="100"/>
        </p:scale>
        <p:origin x="92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f07bbfeb48_1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f07bbfeb48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bec8afb685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bec8afb685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bec8afb685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bec8afb685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EEB20EE0-BF3B-CB83-9AD2-888F776A4EBE}"/>
            </a:ext>
          </a:extLst>
        </p:cNvPr>
        <p:cNvGrpSpPr/>
        <p:nvPr/>
      </p:nvGrpSpPr>
      <p:grpSpPr>
        <a:xfrm>
          <a:off x="0" y="0"/>
          <a:ext cx="0" cy="0"/>
          <a:chOff x="0" y="0"/>
          <a:chExt cx="0" cy="0"/>
        </a:xfrm>
      </p:grpSpPr>
      <p:sp>
        <p:nvSpPr>
          <p:cNvPr id="55" name="Google Shape;55;g237e69fdcd3_0_0:notes">
            <a:extLst>
              <a:ext uri="{FF2B5EF4-FFF2-40B4-BE49-F238E27FC236}">
                <a16:creationId xmlns:a16="http://schemas.microsoft.com/office/drawing/2014/main" id="{E3EB3FE8-DB58-7F66-8C4C-D957D07234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237e69fdcd3_0_0:notes">
            <a:extLst>
              <a:ext uri="{FF2B5EF4-FFF2-40B4-BE49-F238E27FC236}">
                <a16:creationId xmlns:a16="http://schemas.microsoft.com/office/drawing/2014/main" id="{250C9AE0-0176-A7D8-2D68-56045B71AB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86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7a113e8f01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7a113e8f0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7a113e8f01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7a113e8f01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a113e8f01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a113e8f01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37e69fdcd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37e69fdcd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07bbfeb48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f07bbfeb48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0849fbf6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f0849fbf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f0849fbf6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f0849fbf6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37e69fdc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237e69fdc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0d59a91e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0d59a91e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0d59a91e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90d59a91e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e4bf8df5c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e4bf8df5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4bf8df5c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bf8df5c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4bf8df5c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e4bf8df5c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4bf8df5c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e4bf8df5c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e4bf8df5c0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e4bf8df5c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bec8afb685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bec8afb685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bec8afb685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bec8afb685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bec8afb68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bec8afb68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bec8afb685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bec8afb685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bec8afb68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bec8afb685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bec8afb685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bec8afb685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5C41FE20-FC13-FD37-9802-B9F87C6229FB}"/>
            </a:ext>
          </a:extLst>
        </p:cNvPr>
        <p:cNvGrpSpPr/>
        <p:nvPr/>
      </p:nvGrpSpPr>
      <p:grpSpPr>
        <a:xfrm>
          <a:off x="0" y="0"/>
          <a:ext cx="0" cy="0"/>
          <a:chOff x="0" y="0"/>
          <a:chExt cx="0" cy="0"/>
        </a:xfrm>
      </p:grpSpPr>
      <p:sp>
        <p:nvSpPr>
          <p:cNvPr id="55" name="Google Shape;55;g237e69fdcd3_0_0:notes">
            <a:extLst>
              <a:ext uri="{FF2B5EF4-FFF2-40B4-BE49-F238E27FC236}">
                <a16:creationId xmlns:a16="http://schemas.microsoft.com/office/drawing/2014/main" id="{FD8E2960-8498-BFBB-9775-A7A5E02E0F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237e69fdcd3_0_0:notes">
            <a:extLst>
              <a:ext uri="{FF2B5EF4-FFF2-40B4-BE49-F238E27FC236}">
                <a16:creationId xmlns:a16="http://schemas.microsoft.com/office/drawing/2014/main" id="{E5890A27-3562-FAC8-3932-FA86D1175B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2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3"/>
          <p:cNvPicPr preferRelativeResize="0"/>
          <p:nvPr/>
        </p:nvPicPr>
        <p:blipFill>
          <a:blip r:embed="rId3">
            <a:alphaModFix/>
          </a:blip>
          <a:stretch>
            <a:fillRect/>
          </a:stretch>
        </p:blipFill>
        <p:spPr>
          <a:xfrm>
            <a:off x="0" y="0"/>
            <a:ext cx="9144018" cy="5143501"/>
          </a:xfrm>
          <a:prstGeom prst="rect">
            <a:avLst/>
          </a:prstGeom>
          <a:noFill/>
          <a:ln>
            <a:noFill/>
          </a:ln>
        </p:spPr>
      </p:pic>
      <p:sp>
        <p:nvSpPr>
          <p:cNvPr id="205" name="Google Shape;205;p33"/>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endParaRPr b="1">
              <a:latin typeface="Montserrat"/>
              <a:ea typeface="Montserrat"/>
              <a:cs typeface="Montserrat"/>
              <a:sym typeface="Montserrat"/>
            </a:endParaRPr>
          </a:p>
          <a:p>
            <a:pPr marL="0" lvl="0" indent="0" algn="ctr" rtl="0">
              <a:spcBef>
                <a:spcPts val="0"/>
              </a:spcBef>
              <a:spcAft>
                <a:spcPts val="0"/>
              </a:spcAft>
              <a:buNone/>
            </a:pPr>
            <a:endParaRPr b="1">
              <a:latin typeface="Montserrat"/>
              <a:ea typeface="Montserrat"/>
              <a:cs typeface="Montserrat"/>
              <a:sym typeface="Montserrat"/>
            </a:endParaRPr>
          </a:p>
        </p:txBody>
      </p:sp>
      <p:sp>
        <p:nvSpPr>
          <p:cNvPr id="206" name="Google Shape;206;p33"/>
          <p:cNvSpPr txBox="1">
            <a:spLocks noGrp="1"/>
          </p:cNvSpPr>
          <p:nvPr>
            <p:ph type="body" idx="1"/>
          </p:nvPr>
        </p:nvSpPr>
        <p:spPr>
          <a:xfrm>
            <a:off x="361550" y="166835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sz="7000" b="1">
                <a:solidFill>
                  <a:schemeClr val="dk1"/>
                </a:solidFill>
                <a:latin typeface="Montserrat"/>
                <a:ea typeface="Montserrat"/>
                <a:cs typeface="Montserrat"/>
                <a:sym typeface="Montserrat"/>
              </a:rPr>
              <a:t>WHY??</a:t>
            </a:r>
            <a:endParaRPr sz="7000" b="1">
              <a:latin typeface="Montserrat"/>
              <a:ea typeface="Montserrat"/>
              <a:cs typeface="Montserrat"/>
              <a:sym typeface="Montserrat"/>
            </a:endParaRPr>
          </a:p>
        </p:txBody>
      </p:sp>
      <p:pic>
        <p:nvPicPr>
          <p:cNvPr id="207" name="Google Shape;207;p33"/>
          <p:cNvPicPr preferRelativeResize="0"/>
          <p:nvPr/>
        </p:nvPicPr>
        <p:blipFill>
          <a:blip r:embed="rId4">
            <a:alphaModFix/>
          </a:blip>
          <a:stretch>
            <a:fillRect/>
          </a:stretch>
        </p:blipFill>
        <p:spPr>
          <a:xfrm>
            <a:off x="8313661" y="4507851"/>
            <a:ext cx="776313" cy="5768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0" y="0"/>
            <a:ext cx="9144018" cy="5143501"/>
          </a:xfrm>
          <a:prstGeom prst="rect">
            <a:avLst/>
          </a:prstGeom>
          <a:noFill/>
          <a:ln>
            <a:noFill/>
          </a:ln>
        </p:spPr>
      </p:pic>
      <p:sp>
        <p:nvSpPr>
          <p:cNvPr id="213" name="Google Shape;213;p34"/>
          <p:cNvSpPr txBox="1">
            <a:spLocks noGrp="1"/>
          </p:cNvSpPr>
          <p:nvPr>
            <p:ph type="title"/>
          </p:nvPr>
        </p:nvSpPr>
        <p:spPr>
          <a:xfrm>
            <a:off x="311700" y="5396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latin typeface="Montserrat"/>
                <a:ea typeface="Montserrat"/>
                <a:cs typeface="Montserrat"/>
                <a:sym typeface="Montserrat"/>
              </a:rPr>
              <a:t>Motivation &amp; how will it feel to achieve your goals</a:t>
            </a:r>
            <a:endParaRPr b="1">
              <a:latin typeface="Montserrat"/>
              <a:ea typeface="Montserrat"/>
              <a:cs typeface="Montserrat"/>
              <a:sym typeface="Montserrat"/>
            </a:endParaRPr>
          </a:p>
        </p:txBody>
      </p:sp>
      <p:sp>
        <p:nvSpPr>
          <p:cNvPr id="214" name="Google Shape;214;p34"/>
          <p:cNvSpPr txBox="1">
            <a:spLocks noGrp="1"/>
          </p:cNvSpPr>
          <p:nvPr>
            <p:ph type="body" idx="1"/>
          </p:nvPr>
        </p:nvSpPr>
        <p:spPr>
          <a:xfrm>
            <a:off x="311700" y="1590375"/>
            <a:ext cx="8520600" cy="1525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sz="2400" dirty="0">
                <a:solidFill>
                  <a:schemeClr val="dk1"/>
                </a:solidFill>
                <a:latin typeface="Montserrat"/>
                <a:ea typeface="Montserrat"/>
                <a:cs typeface="Montserrat"/>
                <a:sym typeface="Montserrat"/>
              </a:rPr>
              <a:t>You have heard it before… Probably many times… It's the </a:t>
            </a:r>
            <a:r>
              <a:rPr lang="en-GB" sz="2400" b="1" dirty="0">
                <a:solidFill>
                  <a:schemeClr val="dk1"/>
                </a:solidFill>
                <a:latin typeface="Montserrat"/>
                <a:ea typeface="Montserrat"/>
                <a:cs typeface="Montserrat"/>
                <a:sym typeface="Montserrat"/>
              </a:rPr>
              <a:t>WHY</a:t>
            </a:r>
            <a:r>
              <a:rPr lang="en-GB" sz="2400" dirty="0">
                <a:solidFill>
                  <a:schemeClr val="dk1"/>
                </a:solidFill>
                <a:latin typeface="Montserrat"/>
                <a:ea typeface="Montserrat"/>
                <a:cs typeface="Montserrat"/>
                <a:sym typeface="Montserrat"/>
              </a:rPr>
              <a:t> that gets you going, not the HOW. </a:t>
            </a:r>
            <a:endParaRPr sz="2100" dirty="0">
              <a:latin typeface="Montserrat"/>
              <a:ea typeface="Montserrat"/>
              <a:cs typeface="Montserrat"/>
              <a:sym typeface="Montserrat"/>
            </a:endParaRPr>
          </a:p>
        </p:txBody>
      </p:sp>
      <p:pic>
        <p:nvPicPr>
          <p:cNvPr id="215" name="Google Shape;215;p34"/>
          <p:cNvPicPr preferRelativeResize="0"/>
          <p:nvPr/>
        </p:nvPicPr>
        <p:blipFill>
          <a:blip r:embed="rId4">
            <a:alphaModFix/>
          </a:blip>
          <a:stretch>
            <a:fillRect/>
          </a:stretch>
        </p:blipFill>
        <p:spPr>
          <a:xfrm>
            <a:off x="8313661" y="4507851"/>
            <a:ext cx="776313" cy="576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a:extLst>
            <a:ext uri="{FF2B5EF4-FFF2-40B4-BE49-F238E27FC236}">
              <a16:creationId xmlns:a16="http://schemas.microsoft.com/office/drawing/2014/main" id="{0AD3339A-BDD4-EC3C-272D-0EB74ED8B4F9}"/>
            </a:ext>
          </a:extLst>
        </p:cNvPr>
        <p:cNvGrpSpPr/>
        <p:nvPr/>
      </p:nvGrpSpPr>
      <p:grpSpPr>
        <a:xfrm>
          <a:off x="0" y="0"/>
          <a:ext cx="0" cy="0"/>
          <a:chOff x="0" y="0"/>
          <a:chExt cx="0" cy="0"/>
        </a:xfrm>
      </p:grpSpPr>
      <p:sp>
        <p:nvSpPr>
          <p:cNvPr id="58" name="Google Shape;58;p14">
            <a:extLst>
              <a:ext uri="{FF2B5EF4-FFF2-40B4-BE49-F238E27FC236}">
                <a16:creationId xmlns:a16="http://schemas.microsoft.com/office/drawing/2014/main" id="{EAD679E8-237A-07E5-5458-1A99A59239AA}"/>
              </a:ext>
            </a:extLst>
          </p:cNvPr>
          <p:cNvSpPr txBox="1">
            <a:spLocks noGrp="1"/>
          </p:cNvSpPr>
          <p:nvPr>
            <p:ph type="body" idx="1"/>
          </p:nvPr>
        </p:nvSpPr>
        <p:spPr>
          <a:xfrm>
            <a:off x="1858875" y="2101350"/>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59" name="Google Shape;59;p14">
            <a:extLst>
              <a:ext uri="{FF2B5EF4-FFF2-40B4-BE49-F238E27FC236}">
                <a16:creationId xmlns:a16="http://schemas.microsoft.com/office/drawing/2014/main" id="{C3D91A87-1A83-570D-8906-0DFC5ADB83AE}"/>
              </a:ext>
            </a:extLst>
          </p:cNvPr>
          <p:cNvSpPr txBox="1">
            <a:spLocks noGrp="1"/>
          </p:cNvSpPr>
          <p:nvPr>
            <p:ph type="body" idx="1"/>
          </p:nvPr>
        </p:nvSpPr>
        <p:spPr>
          <a:xfrm>
            <a:off x="1858875" y="3081725"/>
            <a:ext cx="1988400" cy="861300"/>
          </a:xfrm>
          <a:prstGeom prst="rect">
            <a:avLst/>
          </a:prstGeom>
        </p:spPr>
        <p:txBody>
          <a:bodyPr spcFirstLastPara="1" wrap="square" lIns="91425" tIns="91425" rIns="91425" bIns="91425" anchor="t" anchorCtr="0">
            <a:normAutofit/>
          </a:bodyPr>
          <a:lstStyle/>
          <a:p>
            <a:pPr marL="457200" lvl="0" indent="0" algn="l" rtl="0">
              <a:lnSpc>
                <a:spcPct val="95000"/>
              </a:lnSpc>
              <a:spcBef>
                <a:spcPts val="0"/>
              </a:spcBef>
              <a:spcAft>
                <a:spcPts val="1200"/>
              </a:spcAft>
              <a:buNone/>
            </a:pPr>
            <a:endParaRPr sz="765">
              <a:solidFill>
                <a:schemeClr val="dk1"/>
              </a:solidFill>
              <a:latin typeface="Georgia"/>
              <a:ea typeface="Georgia"/>
              <a:cs typeface="Georgia"/>
              <a:sym typeface="Georgia"/>
            </a:endParaRPr>
          </a:p>
        </p:txBody>
      </p:sp>
      <p:sp>
        <p:nvSpPr>
          <p:cNvPr id="60" name="Google Shape;60;p14">
            <a:extLst>
              <a:ext uri="{FF2B5EF4-FFF2-40B4-BE49-F238E27FC236}">
                <a16:creationId xmlns:a16="http://schemas.microsoft.com/office/drawing/2014/main" id="{D90DB366-712F-3926-9B0F-F9646F180F5F}"/>
              </a:ext>
            </a:extLst>
          </p:cNvPr>
          <p:cNvSpPr txBox="1">
            <a:spLocks noGrp="1"/>
          </p:cNvSpPr>
          <p:nvPr>
            <p:ph type="body" idx="1"/>
          </p:nvPr>
        </p:nvSpPr>
        <p:spPr>
          <a:xfrm>
            <a:off x="1858875" y="410392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br>
              <a:rPr lang="en-GB" sz="450">
                <a:solidFill>
                  <a:schemeClr val="dk1"/>
                </a:solidFill>
              </a:rPr>
            </a:br>
            <a:r>
              <a:rPr lang="en-GB" sz="450">
                <a:solidFill>
                  <a:schemeClr val="dk1"/>
                </a:solidFill>
              </a:rPr>
              <a:t>- </a:t>
            </a:r>
            <a:endParaRPr sz="4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1" name="Google Shape;61;p14">
            <a:extLst>
              <a:ext uri="{FF2B5EF4-FFF2-40B4-BE49-F238E27FC236}">
                <a16:creationId xmlns:a16="http://schemas.microsoft.com/office/drawing/2014/main" id="{82393C82-EAF5-50DC-D67A-3B9E355C3C76}"/>
              </a:ext>
            </a:extLst>
          </p:cNvPr>
          <p:cNvSpPr txBox="1">
            <a:spLocks noGrp="1"/>
          </p:cNvSpPr>
          <p:nvPr>
            <p:ph type="body" idx="1"/>
          </p:nvPr>
        </p:nvSpPr>
        <p:spPr>
          <a:xfrm>
            <a:off x="4336300" y="994575"/>
            <a:ext cx="1988400" cy="861300"/>
          </a:xfrm>
          <a:prstGeom prst="rect">
            <a:avLst/>
          </a:prstGeom>
        </p:spPr>
        <p:txBody>
          <a:bodyPr spcFirstLastPara="1" wrap="square" lIns="91425" tIns="91425" rIns="91425" bIns="91425" anchor="t" anchorCtr="0">
            <a:noAutofit/>
          </a:bodyPr>
          <a:lstStyle/>
          <a:p>
            <a:pPr marL="457200" lvl="0" indent="-255746" algn="l" rtl="0">
              <a:lnSpc>
                <a:spcPct val="105000"/>
              </a:lnSpc>
              <a:spcBef>
                <a:spcPts val="0"/>
              </a:spcBef>
              <a:spcAft>
                <a:spcPts val="0"/>
              </a:spcAft>
              <a:buClr>
                <a:schemeClr val="dk1"/>
              </a:buClr>
              <a:buSzPts val="428"/>
              <a:buFont typeface="Georgia"/>
              <a:buAutoNum type="arabicPeriod"/>
            </a:pPr>
            <a:endParaRPr sz="427">
              <a:solidFill>
                <a:schemeClr val="dk1"/>
              </a:solidFill>
              <a:latin typeface="Georgia"/>
              <a:ea typeface="Georgia"/>
              <a:cs typeface="Georgia"/>
              <a:sym typeface="Georgia"/>
            </a:endParaRPr>
          </a:p>
        </p:txBody>
      </p:sp>
      <p:sp>
        <p:nvSpPr>
          <p:cNvPr id="62" name="Google Shape;62;p14">
            <a:extLst>
              <a:ext uri="{FF2B5EF4-FFF2-40B4-BE49-F238E27FC236}">
                <a16:creationId xmlns:a16="http://schemas.microsoft.com/office/drawing/2014/main" id="{83D23E68-D9B1-BA47-D879-2C02FD232736}"/>
              </a:ext>
            </a:extLst>
          </p:cNvPr>
          <p:cNvSpPr txBox="1">
            <a:spLocks noGrp="1"/>
          </p:cNvSpPr>
          <p:nvPr>
            <p:ph type="body" idx="1"/>
          </p:nvPr>
        </p:nvSpPr>
        <p:spPr>
          <a:xfrm>
            <a:off x="4336300" y="205022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3" name="Google Shape;63;p14">
            <a:extLst>
              <a:ext uri="{FF2B5EF4-FFF2-40B4-BE49-F238E27FC236}">
                <a16:creationId xmlns:a16="http://schemas.microsoft.com/office/drawing/2014/main" id="{A7CDE142-D5F2-DED1-50EC-7C4117832DAC}"/>
              </a:ext>
            </a:extLst>
          </p:cNvPr>
          <p:cNvSpPr txBox="1">
            <a:spLocks noGrp="1"/>
          </p:cNvSpPr>
          <p:nvPr>
            <p:ph type="body" idx="1"/>
          </p:nvPr>
        </p:nvSpPr>
        <p:spPr>
          <a:xfrm>
            <a:off x="4336300" y="404257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sz="7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4" name="Google Shape;64;p14">
            <a:extLst>
              <a:ext uri="{FF2B5EF4-FFF2-40B4-BE49-F238E27FC236}">
                <a16:creationId xmlns:a16="http://schemas.microsoft.com/office/drawing/2014/main" id="{5B5DADEE-AC4F-50DD-DEA9-DB7CA1D1F56F}"/>
              </a:ext>
            </a:extLst>
          </p:cNvPr>
          <p:cNvSpPr txBox="1">
            <a:spLocks noGrp="1"/>
          </p:cNvSpPr>
          <p:nvPr>
            <p:ph type="body" idx="1"/>
          </p:nvPr>
        </p:nvSpPr>
        <p:spPr>
          <a:xfrm>
            <a:off x="4336300" y="304640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5" name="Google Shape;65;p14">
            <a:extLst>
              <a:ext uri="{FF2B5EF4-FFF2-40B4-BE49-F238E27FC236}">
                <a16:creationId xmlns:a16="http://schemas.microsoft.com/office/drawing/2014/main" id="{FF0023D7-1A55-1933-13D0-B32C4F174DBB}"/>
              </a:ext>
            </a:extLst>
          </p:cNvPr>
          <p:cNvSpPr txBox="1">
            <a:spLocks noGrp="1"/>
          </p:cNvSpPr>
          <p:nvPr>
            <p:ph type="body" idx="1"/>
          </p:nvPr>
        </p:nvSpPr>
        <p:spPr>
          <a:xfrm>
            <a:off x="6813725" y="103640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6" name="Google Shape;66;p14">
            <a:extLst>
              <a:ext uri="{FF2B5EF4-FFF2-40B4-BE49-F238E27FC236}">
                <a16:creationId xmlns:a16="http://schemas.microsoft.com/office/drawing/2014/main" id="{5F4E1ED9-B6B4-E968-136A-3D8C9212B983}"/>
              </a:ext>
            </a:extLst>
          </p:cNvPr>
          <p:cNvSpPr txBox="1">
            <a:spLocks noGrp="1"/>
          </p:cNvSpPr>
          <p:nvPr>
            <p:ph type="body" idx="1"/>
          </p:nvPr>
        </p:nvSpPr>
        <p:spPr>
          <a:xfrm>
            <a:off x="6813725" y="2050225"/>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900">
              <a:solidFill>
                <a:schemeClr val="dk1"/>
              </a:solidFill>
              <a:latin typeface="Georgia"/>
              <a:ea typeface="Georgia"/>
              <a:cs typeface="Georgia"/>
              <a:sym typeface="Georgia"/>
            </a:endParaRPr>
          </a:p>
          <a:p>
            <a:pPr marL="457200" lvl="0" indent="0" algn="l" rtl="0">
              <a:spcBef>
                <a:spcPts val="1200"/>
              </a:spcBef>
              <a:spcAft>
                <a:spcPts val="1200"/>
              </a:spcAft>
              <a:buNone/>
            </a:pPr>
            <a:endParaRPr sz="900">
              <a:solidFill>
                <a:schemeClr val="dk1"/>
              </a:solidFill>
              <a:latin typeface="Georgia"/>
              <a:ea typeface="Georgia"/>
              <a:cs typeface="Georgia"/>
              <a:sym typeface="Georgia"/>
            </a:endParaRPr>
          </a:p>
        </p:txBody>
      </p:sp>
      <p:sp>
        <p:nvSpPr>
          <p:cNvPr id="67" name="Google Shape;67;p14">
            <a:extLst>
              <a:ext uri="{FF2B5EF4-FFF2-40B4-BE49-F238E27FC236}">
                <a16:creationId xmlns:a16="http://schemas.microsoft.com/office/drawing/2014/main" id="{2D27D23E-D5B8-BFD1-46E7-2DDCFBED4633}"/>
              </a:ext>
            </a:extLst>
          </p:cNvPr>
          <p:cNvSpPr txBox="1">
            <a:spLocks noGrp="1"/>
          </p:cNvSpPr>
          <p:nvPr>
            <p:ph type="body" idx="1"/>
          </p:nvPr>
        </p:nvSpPr>
        <p:spPr>
          <a:xfrm>
            <a:off x="6813725" y="306405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8" name="Google Shape;68;p14">
            <a:extLst>
              <a:ext uri="{FF2B5EF4-FFF2-40B4-BE49-F238E27FC236}">
                <a16:creationId xmlns:a16="http://schemas.microsoft.com/office/drawing/2014/main" id="{DB97BF9A-6E2E-6E2B-83B3-65740192088A}"/>
              </a:ext>
            </a:extLst>
          </p:cNvPr>
          <p:cNvSpPr txBox="1">
            <a:spLocks noGrp="1"/>
          </p:cNvSpPr>
          <p:nvPr>
            <p:ph type="body" idx="1"/>
          </p:nvPr>
        </p:nvSpPr>
        <p:spPr>
          <a:xfrm>
            <a:off x="8216675" y="124200"/>
            <a:ext cx="408600" cy="53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50">
                <a:solidFill>
                  <a:schemeClr val="dk1"/>
                </a:solidFill>
              </a:rPr>
              <a:t>+</a:t>
            </a:r>
            <a:endParaRPr sz="32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9" name="Google Shape;69;p14">
            <a:extLst>
              <a:ext uri="{FF2B5EF4-FFF2-40B4-BE49-F238E27FC236}">
                <a16:creationId xmlns:a16="http://schemas.microsoft.com/office/drawing/2014/main" id="{69220D86-C2D8-820E-F16B-59C201511399}"/>
              </a:ext>
            </a:extLst>
          </p:cNvPr>
          <p:cNvSpPr txBox="1">
            <a:spLocks noGrp="1"/>
          </p:cNvSpPr>
          <p:nvPr>
            <p:ph type="body" idx="1"/>
          </p:nvPr>
        </p:nvSpPr>
        <p:spPr>
          <a:xfrm>
            <a:off x="1858875" y="1083000"/>
            <a:ext cx="1988400" cy="8613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1200"/>
              </a:spcAft>
              <a:buSzPts val="935"/>
              <a:buNone/>
            </a:pPr>
            <a:endParaRPr sz="765">
              <a:solidFill>
                <a:schemeClr val="dk1"/>
              </a:solidFill>
              <a:latin typeface="Georgia"/>
              <a:ea typeface="Georgia"/>
              <a:cs typeface="Georgia"/>
              <a:sym typeface="Georgia"/>
            </a:endParaRPr>
          </a:p>
        </p:txBody>
      </p:sp>
      <p:sp>
        <p:nvSpPr>
          <p:cNvPr id="70" name="Google Shape;70;p14">
            <a:extLst>
              <a:ext uri="{FF2B5EF4-FFF2-40B4-BE49-F238E27FC236}">
                <a16:creationId xmlns:a16="http://schemas.microsoft.com/office/drawing/2014/main" id="{9F95F4D5-3039-A21A-A941-E1F909E97DF9}"/>
              </a:ext>
            </a:extLst>
          </p:cNvPr>
          <p:cNvSpPr txBox="1">
            <a:spLocks noGrp="1"/>
          </p:cNvSpPr>
          <p:nvPr>
            <p:ph type="body" idx="1"/>
          </p:nvPr>
        </p:nvSpPr>
        <p:spPr>
          <a:xfrm>
            <a:off x="6813725" y="394647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900">
                <a:solidFill>
                  <a:schemeClr val="dk1"/>
                </a:solidFill>
                <a:latin typeface="Georgia"/>
                <a:ea typeface="Georgia"/>
                <a:cs typeface="Georgia"/>
                <a:sym typeface="Georgia"/>
              </a:rPr>
              <a:t> </a:t>
            </a:r>
            <a:endParaRPr sz="900">
              <a:solidFill>
                <a:schemeClr val="dk1"/>
              </a:solidFill>
              <a:latin typeface="Georgia"/>
              <a:ea typeface="Georgia"/>
              <a:cs typeface="Georgia"/>
              <a:sym typeface="Georgia"/>
            </a:endParaRPr>
          </a:p>
        </p:txBody>
      </p:sp>
      <p:sp>
        <p:nvSpPr>
          <p:cNvPr id="71" name="Google Shape;71;p14">
            <a:extLst>
              <a:ext uri="{FF2B5EF4-FFF2-40B4-BE49-F238E27FC236}">
                <a16:creationId xmlns:a16="http://schemas.microsoft.com/office/drawing/2014/main" id="{DCFC8CDF-A38C-71BB-38E6-113AA536EABF}"/>
              </a:ext>
            </a:extLst>
          </p:cNvPr>
          <p:cNvSpPr/>
          <p:nvPr/>
        </p:nvSpPr>
        <p:spPr>
          <a:xfrm>
            <a:off x="73900" y="36450"/>
            <a:ext cx="1463400" cy="958200"/>
          </a:xfrm>
          <a:prstGeom prst="rect">
            <a:avLst/>
          </a:prstGeom>
          <a:solidFill>
            <a:srgbClr val="F2F1EA"/>
          </a:solidFill>
          <a:ln w="9525" cap="flat" cmpd="sng">
            <a:solidFill>
              <a:srgbClr val="F2F1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426015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p:nvPr/>
        </p:nvSpPr>
        <p:spPr>
          <a:xfrm>
            <a:off x="105435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7" name="Google Shape;77;p15"/>
          <p:cNvSpPr txBox="1"/>
          <p:nvPr/>
        </p:nvSpPr>
        <p:spPr>
          <a:xfrm>
            <a:off x="230902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78" name="Google Shape;78;p15"/>
          <p:cNvSpPr txBox="1"/>
          <p:nvPr/>
        </p:nvSpPr>
        <p:spPr>
          <a:xfrm>
            <a:off x="356370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79" name="Google Shape;79;p15"/>
          <p:cNvSpPr txBox="1"/>
          <p:nvPr/>
        </p:nvSpPr>
        <p:spPr>
          <a:xfrm>
            <a:off x="481837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0" name="Google Shape;80;p15"/>
          <p:cNvSpPr txBox="1"/>
          <p:nvPr/>
        </p:nvSpPr>
        <p:spPr>
          <a:xfrm>
            <a:off x="607305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1" name="Google Shape;81;p15"/>
          <p:cNvSpPr txBox="1"/>
          <p:nvPr/>
        </p:nvSpPr>
        <p:spPr>
          <a:xfrm>
            <a:off x="732772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2" name="Google Shape;82;p15"/>
          <p:cNvSpPr txBox="1"/>
          <p:nvPr/>
        </p:nvSpPr>
        <p:spPr>
          <a:xfrm>
            <a:off x="105435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3" name="Google Shape;83;p15"/>
          <p:cNvSpPr txBox="1"/>
          <p:nvPr/>
        </p:nvSpPr>
        <p:spPr>
          <a:xfrm>
            <a:off x="230902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4" name="Google Shape;84;p15"/>
          <p:cNvSpPr txBox="1"/>
          <p:nvPr/>
        </p:nvSpPr>
        <p:spPr>
          <a:xfrm>
            <a:off x="356370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5" name="Google Shape;85;p15"/>
          <p:cNvSpPr txBox="1"/>
          <p:nvPr/>
        </p:nvSpPr>
        <p:spPr>
          <a:xfrm>
            <a:off x="481837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6" name="Google Shape;86;p15"/>
          <p:cNvSpPr txBox="1"/>
          <p:nvPr/>
        </p:nvSpPr>
        <p:spPr>
          <a:xfrm>
            <a:off x="607305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7" name="Google Shape;87;p15"/>
          <p:cNvSpPr txBox="1"/>
          <p:nvPr/>
        </p:nvSpPr>
        <p:spPr>
          <a:xfrm>
            <a:off x="732772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8" name="Google Shape;88;p15"/>
          <p:cNvSpPr txBox="1"/>
          <p:nvPr/>
        </p:nvSpPr>
        <p:spPr>
          <a:xfrm>
            <a:off x="1054350" y="3832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9" name="Google Shape;89;p15"/>
          <p:cNvSpPr txBox="1"/>
          <p:nvPr/>
        </p:nvSpPr>
        <p:spPr>
          <a:xfrm>
            <a:off x="2309025" y="3832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0" name="Google Shape;90;p15"/>
          <p:cNvSpPr txBox="1"/>
          <p:nvPr/>
        </p:nvSpPr>
        <p:spPr>
          <a:xfrm>
            <a:off x="3563700"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1" name="Google Shape;91;p15"/>
          <p:cNvSpPr txBox="1"/>
          <p:nvPr/>
        </p:nvSpPr>
        <p:spPr>
          <a:xfrm>
            <a:off x="4818375"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2" name="Google Shape;92;p15"/>
          <p:cNvSpPr txBox="1"/>
          <p:nvPr/>
        </p:nvSpPr>
        <p:spPr>
          <a:xfrm>
            <a:off x="5997375"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3" name="Google Shape;93;p15"/>
          <p:cNvSpPr txBox="1"/>
          <p:nvPr/>
        </p:nvSpPr>
        <p:spPr>
          <a:xfrm>
            <a:off x="7252050"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4" name="Google Shape;94;p15"/>
          <p:cNvSpPr txBox="1"/>
          <p:nvPr/>
        </p:nvSpPr>
        <p:spPr>
          <a:xfrm>
            <a:off x="3936550" y="209925"/>
            <a:ext cx="15843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95" name="Google Shape;95;p15"/>
          <p:cNvSpPr txBox="1"/>
          <p:nvPr/>
        </p:nvSpPr>
        <p:spPr>
          <a:xfrm rot="5400000">
            <a:off x="5609775" y="708375"/>
            <a:ext cx="14187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AF5C31"/>
                </a:solidFill>
                <a:latin typeface="Impact"/>
                <a:ea typeface="Impact"/>
                <a:cs typeface="Impact"/>
                <a:sym typeface="Impact"/>
              </a:rPr>
              <a:t>Lag target</a:t>
            </a:r>
            <a:endParaRPr sz="1600">
              <a:solidFill>
                <a:srgbClr val="AF5C31"/>
              </a:solidFill>
              <a:latin typeface="Impact"/>
              <a:ea typeface="Impact"/>
              <a:cs typeface="Impact"/>
              <a:sym typeface="Impact"/>
            </a:endParaRPr>
          </a:p>
        </p:txBody>
      </p:sp>
      <p:sp>
        <p:nvSpPr>
          <p:cNvPr id="96" name="Google Shape;96;p15"/>
          <p:cNvSpPr txBox="1"/>
          <p:nvPr/>
        </p:nvSpPr>
        <p:spPr>
          <a:xfrm rot="5400000">
            <a:off x="7979025" y="2852875"/>
            <a:ext cx="17244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a:solidFill>
                  <a:srgbClr val="BC592C"/>
                </a:solidFill>
                <a:latin typeface="Impact"/>
                <a:ea typeface="Impact"/>
                <a:cs typeface="Impact"/>
                <a:sym typeface="Impact"/>
              </a:rPr>
              <a:t>Lead Targets</a:t>
            </a:r>
            <a:endParaRPr sz="1900">
              <a:solidFill>
                <a:srgbClr val="BC592C"/>
              </a:solidFill>
              <a:latin typeface="Impact"/>
              <a:ea typeface="Impact"/>
              <a:cs typeface="Impact"/>
              <a:sym typeface="Impact"/>
            </a:endParaRPr>
          </a:p>
        </p:txBody>
      </p:sp>
      <p:sp>
        <p:nvSpPr>
          <p:cNvPr id="97" name="Google Shape;97;p15"/>
          <p:cNvSpPr txBox="1"/>
          <p:nvPr/>
        </p:nvSpPr>
        <p:spPr>
          <a:xfrm>
            <a:off x="137850" y="1861450"/>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Rocks</a:t>
            </a:r>
            <a:endParaRPr sz="1600">
              <a:solidFill>
                <a:schemeClr val="dk1"/>
              </a:solidFill>
              <a:latin typeface="Impact"/>
              <a:ea typeface="Impact"/>
              <a:cs typeface="Impact"/>
              <a:sym typeface="Impact"/>
            </a:endParaRPr>
          </a:p>
        </p:txBody>
      </p:sp>
      <p:sp>
        <p:nvSpPr>
          <p:cNvPr id="98" name="Google Shape;98;p15"/>
          <p:cNvSpPr txBox="1"/>
          <p:nvPr/>
        </p:nvSpPr>
        <p:spPr>
          <a:xfrm>
            <a:off x="137850" y="3078025"/>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Pebbles</a:t>
            </a:r>
            <a:endParaRPr sz="1600">
              <a:solidFill>
                <a:schemeClr val="dk1"/>
              </a:solidFill>
              <a:latin typeface="Impact"/>
              <a:ea typeface="Impact"/>
              <a:cs typeface="Impact"/>
              <a:sym typeface="Impact"/>
            </a:endParaRPr>
          </a:p>
        </p:txBody>
      </p:sp>
      <p:sp>
        <p:nvSpPr>
          <p:cNvPr id="99" name="Google Shape;99;p15"/>
          <p:cNvSpPr txBox="1"/>
          <p:nvPr/>
        </p:nvSpPr>
        <p:spPr>
          <a:xfrm>
            <a:off x="137850" y="4180000"/>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Sand</a:t>
            </a:r>
            <a:endParaRPr sz="1600">
              <a:solidFill>
                <a:schemeClr val="dk1"/>
              </a:solidFill>
              <a:latin typeface="Impact"/>
              <a:ea typeface="Impact"/>
              <a:cs typeface="Impact"/>
              <a:sym typeface="Impact"/>
            </a:endParaRPr>
          </a:p>
        </p:txBody>
      </p:sp>
      <p:sp>
        <p:nvSpPr>
          <p:cNvPr id="100" name="Google Shape;100;p15"/>
          <p:cNvSpPr txBox="1"/>
          <p:nvPr/>
        </p:nvSpPr>
        <p:spPr>
          <a:xfrm>
            <a:off x="2602875" y="511875"/>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Boulder</a:t>
            </a:r>
            <a:endParaRPr sz="1600">
              <a:solidFill>
                <a:schemeClr val="dk1"/>
              </a:solidFill>
              <a:latin typeface="Impact"/>
              <a:ea typeface="Impact"/>
              <a:cs typeface="Impact"/>
              <a:sym typeface="Impac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6"/>
          <p:cNvSpPr txBox="1"/>
          <p:nvPr/>
        </p:nvSpPr>
        <p:spPr>
          <a:xfrm>
            <a:off x="105435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06" name="Google Shape;106;p16"/>
          <p:cNvSpPr txBox="1"/>
          <p:nvPr/>
        </p:nvSpPr>
        <p:spPr>
          <a:xfrm>
            <a:off x="230902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07" name="Google Shape;107;p16"/>
          <p:cNvSpPr txBox="1"/>
          <p:nvPr/>
        </p:nvSpPr>
        <p:spPr>
          <a:xfrm>
            <a:off x="356370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108" name="Google Shape;108;p16"/>
          <p:cNvSpPr txBox="1"/>
          <p:nvPr/>
        </p:nvSpPr>
        <p:spPr>
          <a:xfrm>
            <a:off x="481837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09" name="Google Shape;109;p16"/>
          <p:cNvSpPr txBox="1"/>
          <p:nvPr/>
        </p:nvSpPr>
        <p:spPr>
          <a:xfrm>
            <a:off x="607305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0" name="Google Shape;110;p16"/>
          <p:cNvSpPr txBox="1"/>
          <p:nvPr/>
        </p:nvSpPr>
        <p:spPr>
          <a:xfrm>
            <a:off x="732772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1" name="Google Shape;111;p16"/>
          <p:cNvSpPr txBox="1"/>
          <p:nvPr/>
        </p:nvSpPr>
        <p:spPr>
          <a:xfrm>
            <a:off x="105435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2" name="Google Shape;112;p16"/>
          <p:cNvSpPr txBox="1"/>
          <p:nvPr/>
        </p:nvSpPr>
        <p:spPr>
          <a:xfrm>
            <a:off x="230902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3" name="Google Shape;113;p16"/>
          <p:cNvSpPr txBox="1"/>
          <p:nvPr/>
        </p:nvSpPr>
        <p:spPr>
          <a:xfrm>
            <a:off x="356370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4" name="Google Shape;114;p16"/>
          <p:cNvSpPr txBox="1"/>
          <p:nvPr/>
        </p:nvSpPr>
        <p:spPr>
          <a:xfrm>
            <a:off x="481837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5" name="Google Shape;115;p16"/>
          <p:cNvSpPr txBox="1"/>
          <p:nvPr/>
        </p:nvSpPr>
        <p:spPr>
          <a:xfrm>
            <a:off x="607305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6" name="Google Shape;116;p16"/>
          <p:cNvSpPr txBox="1"/>
          <p:nvPr/>
        </p:nvSpPr>
        <p:spPr>
          <a:xfrm>
            <a:off x="732772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7" name="Google Shape;117;p16"/>
          <p:cNvSpPr txBox="1"/>
          <p:nvPr/>
        </p:nvSpPr>
        <p:spPr>
          <a:xfrm>
            <a:off x="1054350" y="3832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8" name="Google Shape;118;p16"/>
          <p:cNvSpPr txBox="1"/>
          <p:nvPr/>
        </p:nvSpPr>
        <p:spPr>
          <a:xfrm>
            <a:off x="2309025" y="3832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9" name="Google Shape;119;p16"/>
          <p:cNvSpPr txBox="1"/>
          <p:nvPr/>
        </p:nvSpPr>
        <p:spPr>
          <a:xfrm>
            <a:off x="3563700"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0" name="Google Shape;120;p16"/>
          <p:cNvSpPr txBox="1"/>
          <p:nvPr/>
        </p:nvSpPr>
        <p:spPr>
          <a:xfrm>
            <a:off x="4818375"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1" name="Google Shape;121;p16"/>
          <p:cNvSpPr txBox="1"/>
          <p:nvPr/>
        </p:nvSpPr>
        <p:spPr>
          <a:xfrm>
            <a:off x="5997375"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2" name="Google Shape;122;p16"/>
          <p:cNvSpPr txBox="1"/>
          <p:nvPr/>
        </p:nvSpPr>
        <p:spPr>
          <a:xfrm>
            <a:off x="7252050"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3" name="Google Shape;123;p16"/>
          <p:cNvSpPr txBox="1"/>
          <p:nvPr/>
        </p:nvSpPr>
        <p:spPr>
          <a:xfrm>
            <a:off x="3936550" y="209925"/>
            <a:ext cx="15843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24" name="Google Shape;124;p16"/>
          <p:cNvSpPr txBox="1"/>
          <p:nvPr/>
        </p:nvSpPr>
        <p:spPr>
          <a:xfrm rot="5400000">
            <a:off x="7979025" y="2852875"/>
            <a:ext cx="17244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a:solidFill>
                  <a:srgbClr val="BC592C"/>
                </a:solidFill>
                <a:latin typeface="Impact"/>
                <a:ea typeface="Impact"/>
                <a:cs typeface="Impact"/>
                <a:sym typeface="Impact"/>
              </a:rPr>
              <a:t>Lead Targets</a:t>
            </a:r>
            <a:endParaRPr sz="1900">
              <a:solidFill>
                <a:srgbClr val="BC592C"/>
              </a:solidFill>
              <a:latin typeface="Impact"/>
              <a:ea typeface="Impact"/>
              <a:cs typeface="Impact"/>
              <a:sym typeface="Impact"/>
            </a:endParaRPr>
          </a:p>
        </p:txBody>
      </p:sp>
      <p:sp>
        <p:nvSpPr>
          <p:cNvPr id="125" name="Google Shape;125;p16"/>
          <p:cNvSpPr txBox="1"/>
          <p:nvPr/>
        </p:nvSpPr>
        <p:spPr>
          <a:xfrm>
            <a:off x="137850" y="1861450"/>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Rocks</a:t>
            </a:r>
            <a:endParaRPr sz="1600">
              <a:solidFill>
                <a:schemeClr val="dk1"/>
              </a:solidFill>
              <a:latin typeface="Impact"/>
              <a:ea typeface="Impact"/>
              <a:cs typeface="Impact"/>
              <a:sym typeface="Impact"/>
            </a:endParaRPr>
          </a:p>
        </p:txBody>
      </p:sp>
      <p:sp>
        <p:nvSpPr>
          <p:cNvPr id="126" name="Google Shape;126;p16"/>
          <p:cNvSpPr txBox="1"/>
          <p:nvPr/>
        </p:nvSpPr>
        <p:spPr>
          <a:xfrm>
            <a:off x="137850" y="3078025"/>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Pebbles</a:t>
            </a:r>
            <a:endParaRPr sz="1600">
              <a:solidFill>
                <a:schemeClr val="dk1"/>
              </a:solidFill>
              <a:latin typeface="Impact"/>
              <a:ea typeface="Impact"/>
              <a:cs typeface="Impact"/>
              <a:sym typeface="Impact"/>
            </a:endParaRPr>
          </a:p>
        </p:txBody>
      </p:sp>
      <p:sp>
        <p:nvSpPr>
          <p:cNvPr id="127" name="Google Shape;127;p16"/>
          <p:cNvSpPr txBox="1"/>
          <p:nvPr/>
        </p:nvSpPr>
        <p:spPr>
          <a:xfrm>
            <a:off x="137850" y="4180000"/>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Sand</a:t>
            </a:r>
            <a:endParaRPr sz="1600">
              <a:solidFill>
                <a:schemeClr val="dk1"/>
              </a:solidFill>
              <a:latin typeface="Impact"/>
              <a:ea typeface="Impact"/>
              <a:cs typeface="Impact"/>
              <a:sym typeface="Impact"/>
            </a:endParaRPr>
          </a:p>
        </p:txBody>
      </p:sp>
      <p:sp>
        <p:nvSpPr>
          <p:cNvPr id="128" name="Google Shape;128;p16"/>
          <p:cNvSpPr txBox="1"/>
          <p:nvPr/>
        </p:nvSpPr>
        <p:spPr>
          <a:xfrm>
            <a:off x="2602875" y="511875"/>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Boulder</a:t>
            </a:r>
            <a:endParaRPr sz="1600">
              <a:solidFill>
                <a:schemeClr val="dk1"/>
              </a:solidFill>
              <a:latin typeface="Impact"/>
              <a:ea typeface="Impact"/>
              <a:cs typeface="Impact"/>
              <a:sym typeface="Impact"/>
            </a:endParaRPr>
          </a:p>
        </p:txBody>
      </p:sp>
      <p:sp>
        <p:nvSpPr>
          <p:cNvPr id="129" name="Google Shape;129;p16"/>
          <p:cNvSpPr txBox="1"/>
          <p:nvPr/>
        </p:nvSpPr>
        <p:spPr>
          <a:xfrm rot="5400000">
            <a:off x="5609775" y="708375"/>
            <a:ext cx="14187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AF5C31"/>
                </a:solidFill>
                <a:latin typeface="Impact"/>
                <a:ea typeface="Impact"/>
                <a:cs typeface="Impact"/>
                <a:sym typeface="Impact"/>
              </a:rPr>
              <a:t>Lag target</a:t>
            </a:r>
            <a:endParaRPr sz="1600">
              <a:solidFill>
                <a:srgbClr val="AF5C31"/>
              </a:solidFill>
              <a:latin typeface="Impact"/>
              <a:ea typeface="Impact"/>
              <a:cs typeface="Impact"/>
              <a:sym typeface="Impac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17"/>
          <p:cNvSpPr txBox="1"/>
          <p:nvPr/>
        </p:nvSpPr>
        <p:spPr>
          <a:xfrm>
            <a:off x="105435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35" name="Google Shape;135;p17"/>
          <p:cNvSpPr txBox="1"/>
          <p:nvPr/>
        </p:nvSpPr>
        <p:spPr>
          <a:xfrm>
            <a:off x="230902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36" name="Google Shape;136;p17"/>
          <p:cNvSpPr txBox="1"/>
          <p:nvPr/>
        </p:nvSpPr>
        <p:spPr>
          <a:xfrm>
            <a:off x="356370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137" name="Google Shape;137;p17"/>
          <p:cNvSpPr txBox="1"/>
          <p:nvPr/>
        </p:nvSpPr>
        <p:spPr>
          <a:xfrm>
            <a:off x="481837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38" name="Google Shape;138;p17"/>
          <p:cNvSpPr txBox="1"/>
          <p:nvPr/>
        </p:nvSpPr>
        <p:spPr>
          <a:xfrm>
            <a:off x="6073050"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39" name="Google Shape;139;p17"/>
          <p:cNvSpPr txBox="1"/>
          <p:nvPr/>
        </p:nvSpPr>
        <p:spPr>
          <a:xfrm>
            <a:off x="7327725" y="146650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0" name="Google Shape;140;p17"/>
          <p:cNvSpPr txBox="1"/>
          <p:nvPr/>
        </p:nvSpPr>
        <p:spPr>
          <a:xfrm>
            <a:off x="105435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1" name="Google Shape;141;p17"/>
          <p:cNvSpPr txBox="1"/>
          <p:nvPr/>
        </p:nvSpPr>
        <p:spPr>
          <a:xfrm>
            <a:off x="230902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2" name="Google Shape;142;p17"/>
          <p:cNvSpPr txBox="1"/>
          <p:nvPr/>
        </p:nvSpPr>
        <p:spPr>
          <a:xfrm>
            <a:off x="356370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3" name="Google Shape;143;p17"/>
          <p:cNvSpPr txBox="1"/>
          <p:nvPr/>
        </p:nvSpPr>
        <p:spPr>
          <a:xfrm>
            <a:off x="481837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4" name="Google Shape;144;p17"/>
          <p:cNvSpPr txBox="1"/>
          <p:nvPr/>
        </p:nvSpPr>
        <p:spPr>
          <a:xfrm>
            <a:off x="6073050"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5" name="Google Shape;145;p17"/>
          <p:cNvSpPr txBox="1"/>
          <p:nvPr/>
        </p:nvSpPr>
        <p:spPr>
          <a:xfrm>
            <a:off x="7327725" y="2649275"/>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6" name="Google Shape;146;p17"/>
          <p:cNvSpPr txBox="1"/>
          <p:nvPr/>
        </p:nvSpPr>
        <p:spPr>
          <a:xfrm>
            <a:off x="1054350" y="3832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7" name="Google Shape;147;p17"/>
          <p:cNvSpPr txBox="1"/>
          <p:nvPr/>
        </p:nvSpPr>
        <p:spPr>
          <a:xfrm>
            <a:off x="2309025" y="3832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8" name="Google Shape;148;p17"/>
          <p:cNvSpPr txBox="1"/>
          <p:nvPr/>
        </p:nvSpPr>
        <p:spPr>
          <a:xfrm>
            <a:off x="3563700"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9" name="Google Shape;149;p17"/>
          <p:cNvSpPr txBox="1"/>
          <p:nvPr/>
        </p:nvSpPr>
        <p:spPr>
          <a:xfrm>
            <a:off x="4818375"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0" name="Google Shape;150;p17"/>
          <p:cNvSpPr txBox="1"/>
          <p:nvPr/>
        </p:nvSpPr>
        <p:spPr>
          <a:xfrm>
            <a:off x="5997375"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1" name="Google Shape;151;p17"/>
          <p:cNvSpPr txBox="1"/>
          <p:nvPr/>
        </p:nvSpPr>
        <p:spPr>
          <a:xfrm>
            <a:off x="7252050" y="3878050"/>
            <a:ext cx="11790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2" name="Google Shape;152;p17"/>
          <p:cNvSpPr txBox="1"/>
          <p:nvPr/>
        </p:nvSpPr>
        <p:spPr>
          <a:xfrm>
            <a:off x="3936550" y="209925"/>
            <a:ext cx="1584300" cy="10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3" name="Google Shape;153;p17"/>
          <p:cNvSpPr txBox="1"/>
          <p:nvPr/>
        </p:nvSpPr>
        <p:spPr>
          <a:xfrm rot="5400000">
            <a:off x="7968050" y="2855025"/>
            <a:ext cx="17244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a:solidFill>
                  <a:srgbClr val="BC592C"/>
                </a:solidFill>
                <a:latin typeface="Impact"/>
                <a:ea typeface="Impact"/>
                <a:cs typeface="Impact"/>
                <a:sym typeface="Impact"/>
              </a:rPr>
              <a:t>Lead Targets</a:t>
            </a:r>
            <a:endParaRPr sz="1900">
              <a:solidFill>
                <a:srgbClr val="BC592C"/>
              </a:solidFill>
              <a:latin typeface="Impact"/>
              <a:ea typeface="Impact"/>
              <a:cs typeface="Impact"/>
              <a:sym typeface="Impact"/>
            </a:endParaRPr>
          </a:p>
        </p:txBody>
      </p:sp>
      <p:sp>
        <p:nvSpPr>
          <p:cNvPr id="154" name="Google Shape;154;p17"/>
          <p:cNvSpPr txBox="1"/>
          <p:nvPr/>
        </p:nvSpPr>
        <p:spPr>
          <a:xfrm>
            <a:off x="137850" y="1861450"/>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Rocks</a:t>
            </a:r>
            <a:endParaRPr sz="1600">
              <a:solidFill>
                <a:schemeClr val="dk1"/>
              </a:solidFill>
              <a:latin typeface="Impact"/>
              <a:ea typeface="Impact"/>
              <a:cs typeface="Impact"/>
              <a:sym typeface="Impact"/>
            </a:endParaRPr>
          </a:p>
        </p:txBody>
      </p:sp>
      <p:sp>
        <p:nvSpPr>
          <p:cNvPr id="155" name="Google Shape;155;p17"/>
          <p:cNvSpPr txBox="1"/>
          <p:nvPr/>
        </p:nvSpPr>
        <p:spPr>
          <a:xfrm>
            <a:off x="137850" y="3078025"/>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Pebbles</a:t>
            </a:r>
            <a:endParaRPr sz="1600">
              <a:solidFill>
                <a:schemeClr val="dk1"/>
              </a:solidFill>
              <a:latin typeface="Impact"/>
              <a:ea typeface="Impact"/>
              <a:cs typeface="Impact"/>
              <a:sym typeface="Impact"/>
            </a:endParaRPr>
          </a:p>
        </p:txBody>
      </p:sp>
      <p:sp>
        <p:nvSpPr>
          <p:cNvPr id="156" name="Google Shape;156;p17"/>
          <p:cNvSpPr txBox="1"/>
          <p:nvPr/>
        </p:nvSpPr>
        <p:spPr>
          <a:xfrm>
            <a:off x="137850" y="4180000"/>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Sand</a:t>
            </a:r>
            <a:endParaRPr sz="1600">
              <a:solidFill>
                <a:schemeClr val="dk1"/>
              </a:solidFill>
              <a:latin typeface="Impact"/>
              <a:ea typeface="Impact"/>
              <a:cs typeface="Impact"/>
              <a:sym typeface="Impact"/>
            </a:endParaRPr>
          </a:p>
        </p:txBody>
      </p:sp>
      <p:sp>
        <p:nvSpPr>
          <p:cNvPr id="157" name="Google Shape;157;p17"/>
          <p:cNvSpPr txBox="1"/>
          <p:nvPr/>
        </p:nvSpPr>
        <p:spPr>
          <a:xfrm>
            <a:off x="2602875" y="511875"/>
            <a:ext cx="916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Impact"/>
                <a:ea typeface="Impact"/>
                <a:cs typeface="Impact"/>
                <a:sym typeface="Impact"/>
              </a:rPr>
              <a:t>Boulder</a:t>
            </a:r>
            <a:endParaRPr sz="1600">
              <a:solidFill>
                <a:schemeClr val="dk1"/>
              </a:solidFill>
              <a:latin typeface="Impact"/>
              <a:ea typeface="Impact"/>
              <a:cs typeface="Impact"/>
              <a:sym typeface="Impact"/>
            </a:endParaRPr>
          </a:p>
        </p:txBody>
      </p:sp>
      <p:sp>
        <p:nvSpPr>
          <p:cNvPr id="158" name="Google Shape;158;p17"/>
          <p:cNvSpPr txBox="1"/>
          <p:nvPr/>
        </p:nvSpPr>
        <p:spPr>
          <a:xfrm rot="5400000">
            <a:off x="5609775" y="708375"/>
            <a:ext cx="14187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AF5C31"/>
                </a:solidFill>
                <a:latin typeface="Impact"/>
                <a:ea typeface="Impact"/>
                <a:cs typeface="Impact"/>
                <a:sym typeface="Impact"/>
              </a:rPr>
              <a:t>Lag target</a:t>
            </a:r>
            <a:endParaRPr sz="1600">
              <a:solidFill>
                <a:srgbClr val="AF5C31"/>
              </a:solidFill>
              <a:latin typeface="Impact"/>
              <a:ea typeface="Impact"/>
              <a:cs typeface="Impact"/>
              <a:sym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19"/>
          <p:cNvSpPr txBox="1"/>
          <p:nvPr/>
        </p:nvSpPr>
        <p:spPr>
          <a:xfrm>
            <a:off x="10255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68" name="Google Shape;168;p19"/>
          <p:cNvSpPr txBox="1"/>
          <p:nvPr/>
        </p:nvSpPr>
        <p:spPr>
          <a:xfrm>
            <a:off x="22514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69" name="Google Shape;169;p19"/>
          <p:cNvSpPr txBox="1"/>
          <p:nvPr/>
        </p:nvSpPr>
        <p:spPr>
          <a:xfrm>
            <a:off x="34773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0" name="Google Shape;170;p19"/>
          <p:cNvSpPr txBox="1"/>
          <p:nvPr/>
        </p:nvSpPr>
        <p:spPr>
          <a:xfrm>
            <a:off x="46371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1" name="Google Shape;171;p19"/>
          <p:cNvSpPr txBox="1"/>
          <p:nvPr/>
        </p:nvSpPr>
        <p:spPr>
          <a:xfrm>
            <a:off x="5871700" y="15172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2" name="Google Shape;172;p19"/>
          <p:cNvSpPr txBox="1"/>
          <p:nvPr/>
        </p:nvSpPr>
        <p:spPr>
          <a:xfrm>
            <a:off x="710622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3" name="Google Shape;173;p19"/>
          <p:cNvSpPr txBox="1"/>
          <p:nvPr/>
        </p:nvSpPr>
        <p:spPr>
          <a:xfrm>
            <a:off x="102557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4" name="Google Shape;174;p19"/>
          <p:cNvSpPr txBox="1"/>
          <p:nvPr/>
        </p:nvSpPr>
        <p:spPr>
          <a:xfrm>
            <a:off x="2237113"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5" name="Google Shape;175;p19"/>
          <p:cNvSpPr txBox="1"/>
          <p:nvPr/>
        </p:nvSpPr>
        <p:spPr>
          <a:xfrm>
            <a:off x="3448638"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6" name="Google Shape;176;p19"/>
          <p:cNvSpPr txBox="1"/>
          <p:nvPr/>
        </p:nvSpPr>
        <p:spPr>
          <a:xfrm>
            <a:off x="463717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7" name="Google Shape;177;p19"/>
          <p:cNvSpPr txBox="1"/>
          <p:nvPr/>
        </p:nvSpPr>
        <p:spPr>
          <a:xfrm>
            <a:off x="587172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8" name="Google Shape;178;p19"/>
          <p:cNvSpPr txBox="1"/>
          <p:nvPr/>
        </p:nvSpPr>
        <p:spPr>
          <a:xfrm>
            <a:off x="703722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79" name="Google Shape;179;p19"/>
          <p:cNvSpPr txBox="1"/>
          <p:nvPr/>
        </p:nvSpPr>
        <p:spPr>
          <a:xfrm>
            <a:off x="10255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80" name="Google Shape;180;p19"/>
          <p:cNvSpPr txBox="1"/>
          <p:nvPr/>
        </p:nvSpPr>
        <p:spPr>
          <a:xfrm>
            <a:off x="223712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81" name="Google Shape;181;p19"/>
          <p:cNvSpPr txBox="1"/>
          <p:nvPr/>
        </p:nvSpPr>
        <p:spPr>
          <a:xfrm>
            <a:off x="34486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82" name="Google Shape;182;p19"/>
          <p:cNvSpPr txBox="1"/>
          <p:nvPr/>
        </p:nvSpPr>
        <p:spPr>
          <a:xfrm>
            <a:off x="46371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83" name="Google Shape;183;p19"/>
          <p:cNvSpPr txBox="1"/>
          <p:nvPr/>
        </p:nvSpPr>
        <p:spPr>
          <a:xfrm>
            <a:off x="58717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84" name="Google Shape;184;p19"/>
          <p:cNvSpPr txBox="1"/>
          <p:nvPr/>
        </p:nvSpPr>
        <p:spPr>
          <a:xfrm>
            <a:off x="71063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85" name="Google Shape;185;p19"/>
          <p:cNvSpPr txBox="1"/>
          <p:nvPr/>
        </p:nvSpPr>
        <p:spPr>
          <a:xfrm>
            <a:off x="4167475" y="3440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20"/>
          <p:cNvSpPr txBox="1"/>
          <p:nvPr/>
        </p:nvSpPr>
        <p:spPr>
          <a:xfrm>
            <a:off x="10255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1" name="Google Shape;191;p20"/>
          <p:cNvSpPr txBox="1"/>
          <p:nvPr/>
        </p:nvSpPr>
        <p:spPr>
          <a:xfrm>
            <a:off x="22514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2" name="Google Shape;192;p20"/>
          <p:cNvSpPr txBox="1"/>
          <p:nvPr/>
        </p:nvSpPr>
        <p:spPr>
          <a:xfrm>
            <a:off x="34773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3" name="Google Shape;193;p20"/>
          <p:cNvSpPr txBox="1"/>
          <p:nvPr/>
        </p:nvSpPr>
        <p:spPr>
          <a:xfrm>
            <a:off x="46371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4" name="Google Shape;194;p20"/>
          <p:cNvSpPr txBox="1"/>
          <p:nvPr/>
        </p:nvSpPr>
        <p:spPr>
          <a:xfrm>
            <a:off x="5871700" y="15172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5" name="Google Shape;195;p20"/>
          <p:cNvSpPr txBox="1"/>
          <p:nvPr/>
        </p:nvSpPr>
        <p:spPr>
          <a:xfrm>
            <a:off x="710622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6" name="Google Shape;196;p20"/>
          <p:cNvSpPr txBox="1"/>
          <p:nvPr/>
        </p:nvSpPr>
        <p:spPr>
          <a:xfrm>
            <a:off x="102557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7" name="Google Shape;197;p20"/>
          <p:cNvSpPr txBox="1"/>
          <p:nvPr/>
        </p:nvSpPr>
        <p:spPr>
          <a:xfrm>
            <a:off x="2237113"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8" name="Google Shape;198;p20"/>
          <p:cNvSpPr txBox="1"/>
          <p:nvPr/>
        </p:nvSpPr>
        <p:spPr>
          <a:xfrm>
            <a:off x="3448638"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9" name="Google Shape;199;p20"/>
          <p:cNvSpPr txBox="1"/>
          <p:nvPr/>
        </p:nvSpPr>
        <p:spPr>
          <a:xfrm>
            <a:off x="463717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0" name="Google Shape;200;p20"/>
          <p:cNvSpPr txBox="1"/>
          <p:nvPr/>
        </p:nvSpPr>
        <p:spPr>
          <a:xfrm>
            <a:off x="587172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1" name="Google Shape;201;p20"/>
          <p:cNvSpPr txBox="1"/>
          <p:nvPr/>
        </p:nvSpPr>
        <p:spPr>
          <a:xfrm>
            <a:off x="703722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2" name="Google Shape;202;p20"/>
          <p:cNvSpPr txBox="1"/>
          <p:nvPr/>
        </p:nvSpPr>
        <p:spPr>
          <a:xfrm>
            <a:off x="10255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3" name="Google Shape;203;p20"/>
          <p:cNvSpPr txBox="1"/>
          <p:nvPr/>
        </p:nvSpPr>
        <p:spPr>
          <a:xfrm>
            <a:off x="223712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4" name="Google Shape;204;p20"/>
          <p:cNvSpPr txBox="1"/>
          <p:nvPr/>
        </p:nvSpPr>
        <p:spPr>
          <a:xfrm>
            <a:off x="34486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5" name="Google Shape;205;p20"/>
          <p:cNvSpPr txBox="1"/>
          <p:nvPr/>
        </p:nvSpPr>
        <p:spPr>
          <a:xfrm>
            <a:off x="46371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6" name="Google Shape;206;p20"/>
          <p:cNvSpPr txBox="1"/>
          <p:nvPr/>
        </p:nvSpPr>
        <p:spPr>
          <a:xfrm>
            <a:off x="58717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7" name="Google Shape;207;p20"/>
          <p:cNvSpPr txBox="1"/>
          <p:nvPr/>
        </p:nvSpPr>
        <p:spPr>
          <a:xfrm>
            <a:off x="71063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8" name="Google Shape;208;p20"/>
          <p:cNvSpPr txBox="1"/>
          <p:nvPr/>
        </p:nvSpPr>
        <p:spPr>
          <a:xfrm>
            <a:off x="4167475" y="3440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21"/>
          <p:cNvSpPr txBox="1"/>
          <p:nvPr/>
        </p:nvSpPr>
        <p:spPr>
          <a:xfrm>
            <a:off x="10255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14" name="Google Shape;214;p21"/>
          <p:cNvSpPr txBox="1"/>
          <p:nvPr/>
        </p:nvSpPr>
        <p:spPr>
          <a:xfrm>
            <a:off x="22514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15" name="Google Shape;215;p21"/>
          <p:cNvSpPr txBox="1"/>
          <p:nvPr/>
        </p:nvSpPr>
        <p:spPr>
          <a:xfrm>
            <a:off x="34773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16" name="Google Shape;216;p21"/>
          <p:cNvSpPr txBox="1"/>
          <p:nvPr/>
        </p:nvSpPr>
        <p:spPr>
          <a:xfrm>
            <a:off x="463717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17" name="Google Shape;217;p21"/>
          <p:cNvSpPr txBox="1"/>
          <p:nvPr/>
        </p:nvSpPr>
        <p:spPr>
          <a:xfrm>
            <a:off x="5871700" y="15172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18" name="Google Shape;218;p21"/>
          <p:cNvSpPr txBox="1"/>
          <p:nvPr/>
        </p:nvSpPr>
        <p:spPr>
          <a:xfrm>
            <a:off x="7106225" y="143772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19" name="Google Shape;219;p21"/>
          <p:cNvSpPr txBox="1"/>
          <p:nvPr/>
        </p:nvSpPr>
        <p:spPr>
          <a:xfrm>
            <a:off x="102557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0" name="Google Shape;220;p21"/>
          <p:cNvSpPr txBox="1"/>
          <p:nvPr/>
        </p:nvSpPr>
        <p:spPr>
          <a:xfrm>
            <a:off x="2237113"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1" name="Google Shape;221;p21"/>
          <p:cNvSpPr txBox="1"/>
          <p:nvPr/>
        </p:nvSpPr>
        <p:spPr>
          <a:xfrm>
            <a:off x="3448638"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2" name="Google Shape;222;p21"/>
          <p:cNvSpPr txBox="1"/>
          <p:nvPr/>
        </p:nvSpPr>
        <p:spPr>
          <a:xfrm>
            <a:off x="463717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3" name="Google Shape;223;p21"/>
          <p:cNvSpPr txBox="1"/>
          <p:nvPr/>
        </p:nvSpPr>
        <p:spPr>
          <a:xfrm>
            <a:off x="587172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4" name="Google Shape;224;p21"/>
          <p:cNvSpPr txBox="1"/>
          <p:nvPr/>
        </p:nvSpPr>
        <p:spPr>
          <a:xfrm>
            <a:off x="7037225" y="2571750"/>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5" name="Google Shape;225;p21"/>
          <p:cNvSpPr txBox="1"/>
          <p:nvPr/>
        </p:nvSpPr>
        <p:spPr>
          <a:xfrm>
            <a:off x="10255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6" name="Google Shape;226;p21"/>
          <p:cNvSpPr txBox="1"/>
          <p:nvPr/>
        </p:nvSpPr>
        <p:spPr>
          <a:xfrm>
            <a:off x="223712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7" name="Google Shape;227;p21"/>
          <p:cNvSpPr txBox="1"/>
          <p:nvPr/>
        </p:nvSpPr>
        <p:spPr>
          <a:xfrm>
            <a:off x="34486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8" name="Google Shape;228;p21"/>
          <p:cNvSpPr txBox="1"/>
          <p:nvPr/>
        </p:nvSpPr>
        <p:spPr>
          <a:xfrm>
            <a:off x="46371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29" name="Google Shape;229;p21"/>
          <p:cNvSpPr txBox="1"/>
          <p:nvPr/>
        </p:nvSpPr>
        <p:spPr>
          <a:xfrm>
            <a:off x="58717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30" name="Google Shape;230;p21"/>
          <p:cNvSpPr txBox="1"/>
          <p:nvPr/>
        </p:nvSpPr>
        <p:spPr>
          <a:xfrm>
            <a:off x="7106375" y="37936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31" name="Google Shape;231;p21"/>
          <p:cNvSpPr txBox="1"/>
          <p:nvPr/>
        </p:nvSpPr>
        <p:spPr>
          <a:xfrm>
            <a:off x="4167475" y="344075"/>
            <a:ext cx="1159800" cy="10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body" idx="1"/>
          </p:nvPr>
        </p:nvSpPr>
        <p:spPr>
          <a:xfrm>
            <a:off x="1858875" y="2101350"/>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59" name="Google Shape;59;p14"/>
          <p:cNvSpPr txBox="1">
            <a:spLocks noGrp="1"/>
          </p:cNvSpPr>
          <p:nvPr>
            <p:ph type="body" idx="1"/>
          </p:nvPr>
        </p:nvSpPr>
        <p:spPr>
          <a:xfrm>
            <a:off x="1858875" y="3081725"/>
            <a:ext cx="1988400" cy="861300"/>
          </a:xfrm>
          <a:prstGeom prst="rect">
            <a:avLst/>
          </a:prstGeom>
        </p:spPr>
        <p:txBody>
          <a:bodyPr spcFirstLastPara="1" wrap="square" lIns="91425" tIns="91425" rIns="91425" bIns="91425" anchor="t" anchorCtr="0">
            <a:normAutofit/>
          </a:bodyPr>
          <a:lstStyle/>
          <a:p>
            <a:pPr marL="457200" lvl="0" indent="0" algn="l" rtl="0">
              <a:lnSpc>
                <a:spcPct val="95000"/>
              </a:lnSpc>
              <a:spcBef>
                <a:spcPts val="0"/>
              </a:spcBef>
              <a:spcAft>
                <a:spcPts val="1200"/>
              </a:spcAft>
              <a:buNone/>
            </a:pPr>
            <a:endParaRPr sz="765">
              <a:solidFill>
                <a:schemeClr val="dk1"/>
              </a:solidFill>
              <a:latin typeface="Georgia"/>
              <a:ea typeface="Georgia"/>
              <a:cs typeface="Georgia"/>
              <a:sym typeface="Georgia"/>
            </a:endParaRPr>
          </a:p>
        </p:txBody>
      </p:sp>
      <p:sp>
        <p:nvSpPr>
          <p:cNvPr id="60" name="Google Shape;60;p14"/>
          <p:cNvSpPr txBox="1">
            <a:spLocks noGrp="1"/>
          </p:cNvSpPr>
          <p:nvPr>
            <p:ph type="body" idx="1"/>
          </p:nvPr>
        </p:nvSpPr>
        <p:spPr>
          <a:xfrm>
            <a:off x="1858875" y="410392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br>
              <a:rPr lang="en-GB" sz="450">
                <a:solidFill>
                  <a:schemeClr val="dk1"/>
                </a:solidFill>
              </a:rPr>
            </a:br>
            <a:r>
              <a:rPr lang="en-GB" sz="450">
                <a:solidFill>
                  <a:schemeClr val="dk1"/>
                </a:solidFill>
              </a:rPr>
              <a:t>- </a:t>
            </a:r>
            <a:endParaRPr sz="4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1" name="Google Shape;61;p14"/>
          <p:cNvSpPr txBox="1">
            <a:spLocks noGrp="1"/>
          </p:cNvSpPr>
          <p:nvPr>
            <p:ph type="body" idx="1"/>
          </p:nvPr>
        </p:nvSpPr>
        <p:spPr>
          <a:xfrm>
            <a:off x="4336300" y="994575"/>
            <a:ext cx="1988400" cy="861300"/>
          </a:xfrm>
          <a:prstGeom prst="rect">
            <a:avLst/>
          </a:prstGeom>
        </p:spPr>
        <p:txBody>
          <a:bodyPr spcFirstLastPara="1" wrap="square" lIns="91425" tIns="91425" rIns="91425" bIns="91425" anchor="t" anchorCtr="0">
            <a:noAutofit/>
          </a:bodyPr>
          <a:lstStyle/>
          <a:p>
            <a:pPr marL="457200" lvl="0" indent="-255746" algn="l" rtl="0">
              <a:lnSpc>
                <a:spcPct val="105000"/>
              </a:lnSpc>
              <a:spcBef>
                <a:spcPts val="0"/>
              </a:spcBef>
              <a:spcAft>
                <a:spcPts val="0"/>
              </a:spcAft>
              <a:buClr>
                <a:schemeClr val="dk1"/>
              </a:buClr>
              <a:buSzPts val="428"/>
              <a:buFont typeface="Georgia"/>
              <a:buAutoNum type="arabicPeriod"/>
            </a:pPr>
            <a:endParaRPr sz="427">
              <a:solidFill>
                <a:schemeClr val="dk1"/>
              </a:solidFill>
              <a:latin typeface="Georgia"/>
              <a:ea typeface="Georgia"/>
              <a:cs typeface="Georgia"/>
              <a:sym typeface="Georgia"/>
            </a:endParaRPr>
          </a:p>
        </p:txBody>
      </p:sp>
      <p:sp>
        <p:nvSpPr>
          <p:cNvPr id="62" name="Google Shape;62;p14"/>
          <p:cNvSpPr txBox="1">
            <a:spLocks noGrp="1"/>
          </p:cNvSpPr>
          <p:nvPr>
            <p:ph type="body" idx="1"/>
          </p:nvPr>
        </p:nvSpPr>
        <p:spPr>
          <a:xfrm>
            <a:off x="4336300" y="205022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3" name="Google Shape;63;p14"/>
          <p:cNvSpPr txBox="1">
            <a:spLocks noGrp="1"/>
          </p:cNvSpPr>
          <p:nvPr>
            <p:ph type="body" idx="1"/>
          </p:nvPr>
        </p:nvSpPr>
        <p:spPr>
          <a:xfrm>
            <a:off x="4336300" y="404257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sz="7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4" name="Google Shape;64;p14"/>
          <p:cNvSpPr txBox="1">
            <a:spLocks noGrp="1"/>
          </p:cNvSpPr>
          <p:nvPr>
            <p:ph type="body" idx="1"/>
          </p:nvPr>
        </p:nvSpPr>
        <p:spPr>
          <a:xfrm>
            <a:off x="4336300" y="304640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5" name="Google Shape;65;p14"/>
          <p:cNvSpPr txBox="1">
            <a:spLocks noGrp="1"/>
          </p:cNvSpPr>
          <p:nvPr>
            <p:ph type="body" idx="1"/>
          </p:nvPr>
        </p:nvSpPr>
        <p:spPr>
          <a:xfrm>
            <a:off x="6813725" y="103640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6" name="Google Shape;66;p14"/>
          <p:cNvSpPr txBox="1">
            <a:spLocks noGrp="1"/>
          </p:cNvSpPr>
          <p:nvPr>
            <p:ph type="body" idx="1"/>
          </p:nvPr>
        </p:nvSpPr>
        <p:spPr>
          <a:xfrm>
            <a:off x="6813725" y="2050225"/>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900">
              <a:solidFill>
                <a:schemeClr val="dk1"/>
              </a:solidFill>
              <a:latin typeface="Georgia"/>
              <a:ea typeface="Georgia"/>
              <a:cs typeface="Georgia"/>
              <a:sym typeface="Georgia"/>
            </a:endParaRPr>
          </a:p>
          <a:p>
            <a:pPr marL="457200" lvl="0" indent="0" algn="l" rtl="0">
              <a:spcBef>
                <a:spcPts val="1200"/>
              </a:spcBef>
              <a:spcAft>
                <a:spcPts val="1200"/>
              </a:spcAft>
              <a:buNone/>
            </a:pPr>
            <a:endParaRPr sz="900">
              <a:solidFill>
                <a:schemeClr val="dk1"/>
              </a:solidFill>
              <a:latin typeface="Georgia"/>
              <a:ea typeface="Georgia"/>
              <a:cs typeface="Georgia"/>
              <a:sym typeface="Georgia"/>
            </a:endParaRPr>
          </a:p>
        </p:txBody>
      </p:sp>
      <p:sp>
        <p:nvSpPr>
          <p:cNvPr id="67" name="Google Shape;67;p14"/>
          <p:cNvSpPr txBox="1">
            <a:spLocks noGrp="1"/>
          </p:cNvSpPr>
          <p:nvPr>
            <p:ph type="body" idx="1"/>
          </p:nvPr>
        </p:nvSpPr>
        <p:spPr>
          <a:xfrm>
            <a:off x="6813725" y="306405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8" name="Google Shape;68;p14"/>
          <p:cNvSpPr txBox="1">
            <a:spLocks noGrp="1"/>
          </p:cNvSpPr>
          <p:nvPr>
            <p:ph type="body" idx="1"/>
          </p:nvPr>
        </p:nvSpPr>
        <p:spPr>
          <a:xfrm>
            <a:off x="8216675" y="124200"/>
            <a:ext cx="408600" cy="53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50">
                <a:solidFill>
                  <a:schemeClr val="dk1"/>
                </a:solidFill>
              </a:rPr>
              <a:t>+</a:t>
            </a:r>
            <a:endParaRPr sz="32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9" name="Google Shape;69;p14"/>
          <p:cNvSpPr txBox="1">
            <a:spLocks noGrp="1"/>
          </p:cNvSpPr>
          <p:nvPr>
            <p:ph type="body" idx="1"/>
          </p:nvPr>
        </p:nvSpPr>
        <p:spPr>
          <a:xfrm>
            <a:off x="1858875" y="1083000"/>
            <a:ext cx="1988400" cy="8613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1200"/>
              </a:spcAft>
              <a:buSzPts val="935"/>
              <a:buNone/>
            </a:pPr>
            <a:endParaRPr sz="765">
              <a:solidFill>
                <a:schemeClr val="dk1"/>
              </a:solidFill>
              <a:latin typeface="Georgia"/>
              <a:ea typeface="Georgia"/>
              <a:cs typeface="Georgia"/>
              <a:sym typeface="Georgia"/>
            </a:endParaRPr>
          </a:p>
        </p:txBody>
      </p:sp>
      <p:sp>
        <p:nvSpPr>
          <p:cNvPr id="70" name="Google Shape;70;p14"/>
          <p:cNvSpPr txBox="1">
            <a:spLocks noGrp="1"/>
          </p:cNvSpPr>
          <p:nvPr>
            <p:ph type="body" idx="1"/>
          </p:nvPr>
        </p:nvSpPr>
        <p:spPr>
          <a:xfrm>
            <a:off x="6813725" y="394647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900">
                <a:solidFill>
                  <a:schemeClr val="dk1"/>
                </a:solidFill>
                <a:latin typeface="Georgia"/>
                <a:ea typeface="Georgia"/>
                <a:cs typeface="Georgia"/>
                <a:sym typeface="Georgia"/>
              </a:rPr>
              <a:t> </a:t>
            </a:r>
            <a:endParaRPr sz="900">
              <a:solidFill>
                <a:schemeClr val="dk1"/>
              </a:solidFill>
              <a:latin typeface="Georgia"/>
              <a:ea typeface="Georgia"/>
              <a:cs typeface="Georgia"/>
              <a:sym typeface="Georgia"/>
            </a:endParaRPr>
          </a:p>
        </p:txBody>
      </p:sp>
      <p:sp>
        <p:nvSpPr>
          <p:cNvPr id="71" name="Google Shape;71;p14"/>
          <p:cNvSpPr/>
          <p:nvPr/>
        </p:nvSpPr>
        <p:spPr>
          <a:xfrm>
            <a:off x="73900" y="36450"/>
            <a:ext cx="1463400" cy="958200"/>
          </a:xfrm>
          <a:prstGeom prst="rect">
            <a:avLst/>
          </a:prstGeom>
          <a:solidFill>
            <a:srgbClr val="F2F1EA"/>
          </a:solidFill>
          <a:ln w="9525" cap="flat" cmpd="sng">
            <a:solidFill>
              <a:srgbClr val="F2F1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22"/>
          <p:cNvSpPr/>
          <p:nvPr/>
        </p:nvSpPr>
        <p:spPr>
          <a:xfrm>
            <a:off x="155175" y="4618800"/>
            <a:ext cx="724200" cy="473100"/>
          </a:xfrm>
          <a:prstGeom prst="rect">
            <a:avLst/>
          </a:prstGeom>
          <a:solidFill>
            <a:srgbClr val="EFEEEB"/>
          </a:solidFill>
          <a:ln w="9525" cap="flat" cmpd="sng">
            <a:solidFill>
              <a:srgbClr val="EFE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241" name="Google Shape;241;p23"/>
          <p:cNvSpPr/>
          <p:nvPr/>
        </p:nvSpPr>
        <p:spPr>
          <a:xfrm>
            <a:off x="155175" y="4618800"/>
            <a:ext cx="724200" cy="473100"/>
          </a:xfrm>
          <a:prstGeom prst="rect">
            <a:avLst/>
          </a:prstGeom>
          <a:solidFill>
            <a:srgbClr val="EFEEEB"/>
          </a:solidFill>
          <a:ln w="9525" cap="flat" cmpd="sng">
            <a:solidFill>
              <a:srgbClr val="EFE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4"/>
          <p:cNvPicPr preferRelativeResize="0"/>
          <p:nvPr/>
        </p:nvPicPr>
        <p:blipFill>
          <a:blip r:embed="rId3">
            <a:alphaModFix/>
          </a:blip>
          <a:stretch>
            <a:fillRect/>
          </a:stretch>
        </p:blipFill>
        <p:spPr>
          <a:xfrm>
            <a:off x="-12" y="0"/>
            <a:ext cx="9144018" cy="5143501"/>
          </a:xfrm>
          <a:prstGeom prst="rect">
            <a:avLst/>
          </a:prstGeom>
          <a:noFill/>
          <a:ln>
            <a:noFill/>
          </a:ln>
        </p:spPr>
      </p:pic>
      <p:pic>
        <p:nvPicPr>
          <p:cNvPr id="247" name="Google Shape;247;p24"/>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5"/>
          <p:cNvPicPr preferRelativeResize="0"/>
          <p:nvPr/>
        </p:nvPicPr>
        <p:blipFill>
          <a:blip r:embed="rId3">
            <a:alphaModFix/>
          </a:blip>
          <a:stretch>
            <a:fillRect/>
          </a:stretch>
        </p:blipFill>
        <p:spPr>
          <a:xfrm>
            <a:off x="-12" y="0"/>
            <a:ext cx="9144018" cy="5143501"/>
          </a:xfrm>
          <a:prstGeom prst="rect">
            <a:avLst/>
          </a:prstGeom>
          <a:noFill/>
          <a:ln>
            <a:noFill/>
          </a:ln>
        </p:spPr>
      </p:pic>
      <p:sp>
        <p:nvSpPr>
          <p:cNvPr id="253" name="Google Shape;253;p25"/>
          <p:cNvSpPr txBox="1">
            <a:spLocks noGrp="1"/>
          </p:cNvSpPr>
          <p:nvPr>
            <p:ph type="title"/>
          </p:nvPr>
        </p:nvSpPr>
        <p:spPr>
          <a:xfrm>
            <a:off x="365950" y="1252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1200"/>
              </a:spcAft>
              <a:buClr>
                <a:schemeClr val="dk1"/>
              </a:buClr>
              <a:buSzPts val="1100"/>
              <a:buFont typeface="Arial"/>
              <a:buNone/>
            </a:pPr>
            <a:r>
              <a:rPr lang="en-GB" sz="1800" b="1">
                <a:solidFill>
                  <a:srgbClr val="000000"/>
                </a:solidFill>
                <a:latin typeface="Montserrat"/>
                <a:ea typeface="Montserrat"/>
                <a:cs typeface="Montserrat"/>
                <a:sym typeface="Montserrat"/>
              </a:rPr>
              <a:t>Books and self-development resources in line with this</a:t>
            </a:r>
            <a:endParaRPr b="1">
              <a:solidFill>
                <a:srgbClr val="000000"/>
              </a:solidFill>
              <a:latin typeface="Montserrat"/>
              <a:ea typeface="Montserrat"/>
              <a:cs typeface="Montserrat"/>
              <a:sym typeface="Montserrat"/>
            </a:endParaRPr>
          </a:p>
        </p:txBody>
      </p:sp>
      <p:sp>
        <p:nvSpPr>
          <p:cNvPr id="254" name="Google Shape;254;p25"/>
          <p:cNvSpPr txBox="1">
            <a:spLocks noGrp="1"/>
          </p:cNvSpPr>
          <p:nvPr>
            <p:ph type="body" idx="1"/>
          </p:nvPr>
        </p:nvSpPr>
        <p:spPr>
          <a:xfrm>
            <a:off x="275550" y="663725"/>
            <a:ext cx="8520600" cy="4175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275"/>
              <a:buNone/>
            </a:pPr>
            <a:r>
              <a:rPr lang="en-GB" sz="1050">
                <a:solidFill>
                  <a:srgbClr val="000000"/>
                </a:solidFill>
                <a:latin typeface="Montserrat"/>
                <a:ea typeface="Montserrat"/>
                <a:cs typeface="Montserrat"/>
                <a:sym typeface="Montserrat"/>
              </a:rPr>
              <a:t>When people tell you to read this book and that book, it may sound good, but you know you are ‘not a book person’... or you tell yourself you'll never have the time and that's the end of the conversation. You may even write down the name of the book with good intentions, but knowing that the chances of actually reading it are slim.</a:t>
            </a:r>
            <a:endParaRPr sz="1050">
              <a:solidFill>
                <a:srgbClr val="000000"/>
              </a:solidFill>
              <a:latin typeface="Montserrat"/>
              <a:ea typeface="Montserrat"/>
              <a:cs typeface="Montserrat"/>
              <a:sym typeface="Montserrat"/>
            </a:endParaRPr>
          </a:p>
          <a:p>
            <a:pPr marL="0" lvl="0" indent="0" algn="l" rtl="0">
              <a:lnSpc>
                <a:spcPct val="80000"/>
              </a:lnSpc>
              <a:spcBef>
                <a:spcPts val="1200"/>
              </a:spcBef>
              <a:spcAft>
                <a:spcPts val="0"/>
              </a:spcAft>
              <a:buSzPts val="275"/>
              <a:buNone/>
            </a:pPr>
            <a:r>
              <a:rPr lang="en-GB" sz="1050">
                <a:solidFill>
                  <a:srgbClr val="000000"/>
                </a:solidFill>
                <a:latin typeface="Montserrat"/>
                <a:ea typeface="Montserrat"/>
                <a:cs typeface="Montserrat"/>
                <a:sym typeface="Montserrat"/>
              </a:rPr>
              <a:t>Thats where your new valuable NET tool comes into play for knowledge consumption.  NET = </a:t>
            </a:r>
            <a:r>
              <a:rPr lang="en-GB" sz="1050" b="1">
                <a:solidFill>
                  <a:srgbClr val="000000"/>
                </a:solidFill>
                <a:latin typeface="Montserrat"/>
                <a:ea typeface="Montserrat"/>
                <a:cs typeface="Montserrat"/>
                <a:sym typeface="Montserrat"/>
              </a:rPr>
              <a:t>No Extra Time</a:t>
            </a:r>
            <a:r>
              <a:rPr lang="en-GB" sz="1050">
                <a:solidFill>
                  <a:srgbClr val="000000"/>
                </a:solidFill>
                <a:latin typeface="Montserrat"/>
                <a:ea typeface="Montserrat"/>
                <a:cs typeface="Montserrat"/>
                <a:sym typeface="Montserrat"/>
              </a:rPr>
              <a:t>. This means if you can get the knowledge into you while you are doing something else that requires minimal brain activity then you are winning, as you have not needed to sacrifice extra time to do so. Cleaning? Working out? Sitting on public transport? This is when you utilise your NET to make time for your audiobooks. </a:t>
            </a:r>
            <a:endParaRPr sz="1050">
              <a:solidFill>
                <a:srgbClr val="000000"/>
              </a:solidFill>
              <a:latin typeface="Montserrat"/>
              <a:ea typeface="Montserrat"/>
              <a:cs typeface="Montserrat"/>
              <a:sym typeface="Montserrat"/>
            </a:endParaRPr>
          </a:p>
          <a:p>
            <a:pPr marL="0" lvl="0" indent="0" algn="l" rtl="0">
              <a:lnSpc>
                <a:spcPct val="80000"/>
              </a:lnSpc>
              <a:spcBef>
                <a:spcPts val="1200"/>
              </a:spcBef>
              <a:spcAft>
                <a:spcPts val="0"/>
              </a:spcAft>
              <a:buSzPts val="275"/>
              <a:buNone/>
            </a:pPr>
            <a:r>
              <a:rPr lang="en-GB" sz="1050">
                <a:solidFill>
                  <a:srgbClr val="000000"/>
                </a:solidFill>
                <a:latin typeface="Montserrat"/>
                <a:ea typeface="Montserrat"/>
                <a:cs typeface="Montserrat"/>
                <a:sym typeface="Montserrat"/>
              </a:rPr>
              <a:t>Time is  your most valuable commodity.  So download the audible app on your phone if you haven't already. Set up your account on your computer browser (it’s easier to set up on a pc) and then download your first Audio book on your app. Once you have a membership, the hack is to use your monthly credits on the expensive books as you’re paying the same amount for these credits each month. Then, you can purchase the cheaper books outright. Books (aka </a:t>
            </a:r>
            <a:r>
              <a:rPr lang="en-GB" sz="1050" i="1">
                <a:solidFill>
                  <a:srgbClr val="000000"/>
                </a:solidFill>
                <a:latin typeface="Montserrat"/>
                <a:ea typeface="Montserrat"/>
                <a:cs typeface="Montserrat"/>
                <a:sym typeface="Montserrat"/>
              </a:rPr>
              <a:t>knowledge</a:t>
            </a:r>
            <a:r>
              <a:rPr lang="en-GB" sz="1050">
                <a:solidFill>
                  <a:srgbClr val="000000"/>
                </a:solidFill>
                <a:latin typeface="Montserrat"/>
                <a:ea typeface="Montserrat"/>
                <a:cs typeface="Montserrat"/>
                <a:sym typeface="Montserrat"/>
              </a:rPr>
              <a:t>) are the best ROI you can get in the world. Where else can you turn $15 into information that could make you a millionaire over time?</a:t>
            </a:r>
            <a:endParaRPr sz="1050">
              <a:solidFill>
                <a:srgbClr val="000000"/>
              </a:solidFill>
              <a:latin typeface="Montserrat"/>
              <a:ea typeface="Montserrat"/>
              <a:cs typeface="Montserrat"/>
              <a:sym typeface="Montserrat"/>
            </a:endParaRPr>
          </a:p>
          <a:p>
            <a:pPr marL="0" lvl="0" indent="0" algn="l" rtl="0">
              <a:lnSpc>
                <a:spcPct val="80000"/>
              </a:lnSpc>
              <a:spcBef>
                <a:spcPts val="1200"/>
              </a:spcBef>
              <a:spcAft>
                <a:spcPts val="0"/>
              </a:spcAft>
              <a:buClr>
                <a:schemeClr val="dk1"/>
              </a:buClr>
              <a:buSzPts val="275"/>
              <a:buFont typeface="Arial"/>
              <a:buNone/>
            </a:pPr>
            <a:r>
              <a:rPr lang="en-GB" sz="1050">
                <a:solidFill>
                  <a:srgbClr val="000000"/>
                </a:solidFill>
                <a:latin typeface="Montserrat"/>
                <a:ea typeface="Montserrat"/>
                <a:cs typeface="Montserrat"/>
                <a:sym typeface="Montserrat"/>
              </a:rPr>
              <a:t>If you are new to self development I would recommend picking one or both of the top two most sold self development books of all time.  </a:t>
            </a:r>
            <a:endParaRPr sz="1050">
              <a:solidFill>
                <a:srgbClr val="000000"/>
              </a:solidFill>
              <a:latin typeface="Montserrat"/>
              <a:ea typeface="Montserrat"/>
              <a:cs typeface="Montserrat"/>
              <a:sym typeface="Montserrat"/>
            </a:endParaRPr>
          </a:p>
          <a:p>
            <a:pPr marL="0" lvl="0" indent="0" algn="l" rtl="0">
              <a:lnSpc>
                <a:spcPct val="80000"/>
              </a:lnSpc>
              <a:spcBef>
                <a:spcPts val="1200"/>
              </a:spcBef>
              <a:spcAft>
                <a:spcPts val="0"/>
              </a:spcAft>
              <a:buClr>
                <a:schemeClr val="dk1"/>
              </a:buClr>
              <a:buSzPts val="275"/>
              <a:buFont typeface="Arial"/>
              <a:buNone/>
            </a:pPr>
            <a:r>
              <a:rPr lang="en-GB" sz="1050">
                <a:solidFill>
                  <a:srgbClr val="000000"/>
                </a:solidFill>
                <a:latin typeface="Montserrat"/>
                <a:ea typeface="Montserrat"/>
                <a:cs typeface="Montserrat"/>
                <a:sym typeface="Montserrat"/>
              </a:rPr>
              <a:t>1. </a:t>
            </a:r>
            <a:r>
              <a:rPr lang="en-GB" sz="1050" b="1">
                <a:solidFill>
                  <a:srgbClr val="000000"/>
                </a:solidFill>
                <a:latin typeface="Montserrat"/>
                <a:ea typeface="Montserrat"/>
                <a:cs typeface="Montserrat"/>
                <a:sym typeface="Montserrat"/>
              </a:rPr>
              <a:t>Think and Grow Rich</a:t>
            </a:r>
            <a:r>
              <a:rPr lang="en-GB" sz="1050" i="1">
                <a:solidFill>
                  <a:srgbClr val="000000"/>
                </a:solidFill>
                <a:latin typeface="Montserrat"/>
                <a:ea typeface="Montserrat"/>
                <a:cs typeface="Montserrat"/>
                <a:sym typeface="Montserrat"/>
              </a:rPr>
              <a:t> - Over 80 million copies sold</a:t>
            </a:r>
            <a:endParaRPr sz="1050" i="1">
              <a:solidFill>
                <a:srgbClr val="000000"/>
              </a:solidFill>
              <a:latin typeface="Montserrat"/>
              <a:ea typeface="Montserrat"/>
              <a:cs typeface="Montserrat"/>
              <a:sym typeface="Montserrat"/>
            </a:endParaRPr>
          </a:p>
          <a:p>
            <a:pPr marL="0" lvl="0" indent="0" algn="l" rtl="0">
              <a:lnSpc>
                <a:spcPct val="80000"/>
              </a:lnSpc>
              <a:spcBef>
                <a:spcPts val="1200"/>
              </a:spcBef>
              <a:spcAft>
                <a:spcPts val="0"/>
              </a:spcAft>
              <a:buClr>
                <a:schemeClr val="dk1"/>
              </a:buClr>
              <a:buSzPts val="275"/>
              <a:buFont typeface="Arial"/>
              <a:buNone/>
            </a:pPr>
            <a:r>
              <a:rPr lang="en-GB" sz="1050">
                <a:solidFill>
                  <a:srgbClr val="000000"/>
                </a:solidFill>
                <a:latin typeface="Montserrat"/>
                <a:ea typeface="Montserrat"/>
                <a:cs typeface="Montserrat"/>
                <a:sym typeface="Montserrat"/>
              </a:rPr>
              <a:t>Perched at the pinnacle of the self-help bestsellers roster is Napoleon Hill's seminal work. Hill gleaned insights from the era's business titans, distilling foundational principles and behaviors that underpin achievement. Key among these are the cultivation of desire, the nurturing of faith, steadfast persistence, and the deliberate quelling of skepticism and negative thoughts. Its enduring legacy cements the status of this book as a classic.</a:t>
            </a:r>
            <a:endParaRPr sz="1050">
              <a:solidFill>
                <a:srgbClr val="000000"/>
              </a:solidFill>
              <a:latin typeface="Montserrat"/>
              <a:ea typeface="Montserrat"/>
              <a:cs typeface="Montserrat"/>
              <a:sym typeface="Montserrat"/>
            </a:endParaRPr>
          </a:p>
          <a:p>
            <a:pPr marL="0" lvl="0" indent="0" algn="l" rtl="0">
              <a:lnSpc>
                <a:spcPct val="80000"/>
              </a:lnSpc>
              <a:spcBef>
                <a:spcPts val="1200"/>
              </a:spcBef>
              <a:spcAft>
                <a:spcPts val="0"/>
              </a:spcAft>
              <a:buClr>
                <a:schemeClr val="dk1"/>
              </a:buClr>
              <a:buSzPts val="275"/>
              <a:buFont typeface="Arial"/>
              <a:buNone/>
            </a:pPr>
            <a:r>
              <a:rPr lang="en-GB" sz="1050">
                <a:solidFill>
                  <a:srgbClr val="000000"/>
                </a:solidFill>
                <a:latin typeface="Montserrat"/>
                <a:ea typeface="Montserrat"/>
                <a:cs typeface="Montserrat"/>
                <a:sym typeface="Montserrat"/>
              </a:rPr>
              <a:t>2. </a:t>
            </a:r>
            <a:r>
              <a:rPr lang="en-GB" sz="1050" b="1">
                <a:solidFill>
                  <a:srgbClr val="000000"/>
                </a:solidFill>
                <a:latin typeface="Montserrat"/>
                <a:ea typeface="Montserrat"/>
                <a:cs typeface="Montserrat"/>
                <a:sym typeface="Montserrat"/>
              </a:rPr>
              <a:t>The Alchemist </a:t>
            </a:r>
            <a:r>
              <a:rPr lang="en-GB" sz="1050">
                <a:solidFill>
                  <a:srgbClr val="000000"/>
                </a:solidFill>
                <a:latin typeface="Montserrat"/>
                <a:ea typeface="Montserrat"/>
                <a:cs typeface="Montserrat"/>
                <a:sym typeface="Montserrat"/>
              </a:rPr>
              <a:t>-</a:t>
            </a:r>
            <a:r>
              <a:rPr lang="en-GB" sz="1050" i="1">
                <a:solidFill>
                  <a:srgbClr val="000000"/>
                </a:solidFill>
                <a:latin typeface="Montserrat"/>
                <a:ea typeface="Montserrat"/>
                <a:cs typeface="Montserrat"/>
                <a:sym typeface="Montserrat"/>
              </a:rPr>
              <a:t> Over 65 million copies sold</a:t>
            </a:r>
            <a:endParaRPr sz="1050" i="1">
              <a:solidFill>
                <a:srgbClr val="000000"/>
              </a:solidFill>
              <a:latin typeface="Montserrat"/>
              <a:ea typeface="Montserrat"/>
              <a:cs typeface="Montserrat"/>
              <a:sym typeface="Montserrat"/>
            </a:endParaRPr>
          </a:p>
          <a:p>
            <a:pPr marL="0" lvl="0" indent="0" algn="l" rtl="0">
              <a:lnSpc>
                <a:spcPct val="80000"/>
              </a:lnSpc>
              <a:spcBef>
                <a:spcPts val="1200"/>
              </a:spcBef>
              <a:spcAft>
                <a:spcPts val="1200"/>
              </a:spcAft>
              <a:buClr>
                <a:schemeClr val="dk1"/>
              </a:buClr>
              <a:buSzPts val="275"/>
              <a:buFont typeface="Arial"/>
              <a:buNone/>
            </a:pPr>
            <a:r>
              <a:rPr lang="en-GB" sz="1050">
                <a:solidFill>
                  <a:srgbClr val="000000"/>
                </a:solidFill>
                <a:latin typeface="Montserrat"/>
                <a:ea typeface="Montserrat"/>
                <a:cs typeface="Montserrat"/>
                <a:sym typeface="Montserrat"/>
              </a:rPr>
              <a:t>Paulo Coelho rivets readers with the narrative of a young shepherd on a quest for treasure. This young man's odyssey imparts the critical lesson of heeding one's heart and ambitions, all while valuing the journey itself. Even as a work of fiction, its subtle yet powerful message places it among the top-selling self-help books ever written.</a:t>
            </a:r>
            <a:endParaRPr sz="1150">
              <a:solidFill>
                <a:srgbClr val="00000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26"/>
          <p:cNvPicPr preferRelativeResize="0"/>
          <p:nvPr/>
        </p:nvPicPr>
        <p:blipFill>
          <a:blip r:embed="rId3">
            <a:alphaModFix/>
          </a:blip>
          <a:stretch>
            <a:fillRect/>
          </a:stretch>
        </p:blipFill>
        <p:spPr>
          <a:xfrm>
            <a:off x="0" y="0"/>
            <a:ext cx="9144018" cy="5143501"/>
          </a:xfrm>
          <a:prstGeom prst="rect">
            <a:avLst/>
          </a:prstGeom>
          <a:noFill/>
          <a:ln>
            <a:noFill/>
          </a:ln>
        </p:spPr>
      </p:pic>
      <p:pic>
        <p:nvPicPr>
          <p:cNvPr id="260" name="Google Shape;260;p26"/>
          <p:cNvPicPr preferRelativeResize="0"/>
          <p:nvPr/>
        </p:nvPicPr>
        <p:blipFill>
          <a:blip r:embed="rId3">
            <a:alphaModFix/>
          </a:blip>
          <a:stretch>
            <a:fillRect/>
          </a:stretch>
        </p:blipFill>
        <p:spPr>
          <a:xfrm>
            <a:off x="-12" y="0"/>
            <a:ext cx="9144018" cy="5143501"/>
          </a:xfrm>
          <a:prstGeom prst="rect">
            <a:avLst/>
          </a:prstGeom>
          <a:noFill/>
          <a:ln>
            <a:noFill/>
          </a:ln>
        </p:spPr>
      </p:pic>
      <p:sp>
        <p:nvSpPr>
          <p:cNvPr id="261" name="Google Shape;261;p26"/>
          <p:cNvSpPr txBox="1"/>
          <p:nvPr/>
        </p:nvSpPr>
        <p:spPr>
          <a:xfrm>
            <a:off x="304525" y="819150"/>
            <a:ext cx="8535000" cy="5030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GB" sz="1450" b="1" i="1">
                <a:solidFill>
                  <a:schemeClr val="dk1"/>
                </a:solidFill>
                <a:latin typeface="Montserrat"/>
                <a:ea typeface="Montserrat"/>
                <a:cs typeface="Montserrat"/>
                <a:sym typeface="Montserrat"/>
              </a:rPr>
              <a:t>Think about what kind of information you are consuming on a daily basis. </a:t>
            </a:r>
            <a:r>
              <a:rPr lang="en-GB" sz="1450">
                <a:solidFill>
                  <a:schemeClr val="dk1"/>
                </a:solidFill>
                <a:latin typeface="Montserrat"/>
                <a:ea typeface="Montserrat"/>
                <a:cs typeface="Montserrat"/>
                <a:sym typeface="Montserrat"/>
              </a:rPr>
              <a:t> Have you noticed how social media or television impacts your thinking?</a:t>
            </a:r>
            <a:endParaRPr sz="14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r>
              <a:rPr lang="en-GB" sz="1450">
                <a:solidFill>
                  <a:schemeClr val="dk1"/>
                </a:solidFill>
                <a:latin typeface="Montserrat"/>
                <a:ea typeface="Montserrat"/>
                <a:cs typeface="Montserrat"/>
                <a:sym typeface="Montserrat"/>
              </a:rPr>
              <a:t>Just like if you were to consume junk food for breakfast, lunch and dinner, your body is  going to give you negative feedback. It’s not going to want to assist you to smash your day or week out of the park because of the unhealthy fuel you have provided it. If you feed it healthy food, it will be far more likely to provide you with the physical momentum you seek to get you through your lifetime.</a:t>
            </a:r>
            <a:endParaRPr sz="14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r>
              <a:rPr lang="en-GB" sz="1450" i="1">
                <a:solidFill>
                  <a:schemeClr val="dk1"/>
                </a:solidFill>
                <a:latin typeface="Montserrat"/>
                <a:ea typeface="Montserrat"/>
                <a:cs typeface="Montserrat"/>
                <a:sym typeface="Montserrat"/>
              </a:rPr>
              <a:t>The same goes with your mind;</a:t>
            </a:r>
            <a:r>
              <a:rPr lang="en-GB" sz="1450">
                <a:solidFill>
                  <a:schemeClr val="dk1"/>
                </a:solidFill>
                <a:latin typeface="Montserrat"/>
                <a:ea typeface="Montserrat"/>
                <a:cs typeface="Montserrat"/>
                <a:sym typeface="Montserrat"/>
              </a:rPr>
              <a:t> if you are constantly putting good books into your head, you'll be getting constant positive mental feedback which will help you drive your life in the direction of where you want to be and - You will get there a </a:t>
            </a:r>
            <a:r>
              <a:rPr lang="en-GB" sz="1450" i="1">
                <a:solidFill>
                  <a:schemeClr val="dk1"/>
                </a:solidFill>
                <a:latin typeface="Montserrat"/>
                <a:ea typeface="Montserrat"/>
                <a:cs typeface="Montserrat"/>
                <a:sym typeface="Montserrat"/>
              </a:rPr>
              <a:t>lot</a:t>
            </a:r>
            <a:r>
              <a:rPr lang="en-GB" sz="1450">
                <a:solidFill>
                  <a:schemeClr val="dk1"/>
                </a:solidFill>
                <a:latin typeface="Montserrat"/>
                <a:ea typeface="Montserrat"/>
                <a:cs typeface="Montserrat"/>
                <a:sym typeface="Montserrat"/>
              </a:rPr>
              <a:t> faster!</a:t>
            </a:r>
            <a:endParaRPr sz="14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r>
              <a:rPr lang="en-GB" sz="1450">
                <a:solidFill>
                  <a:schemeClr val="dk1"/>
                </a:solidFill>
                <a:latin typeface="Montserrat"/>
                <a:ea typeface="Montserrat"/>
                <a:cs typeface="Montserrat"/>
                <a:sym typeface="Montserrat"/>
              </a:rPr>
              <a:t>Podcasts are also great, but be careful as you may get tricked into thinking you are consuming the right stuff, though a lot of the time it’s just space-filler or entertainment.  These streams don't deliver the magnitude of condensed knowledge you can get from reading well thought-out books from experts in different fields.</a:t>
            </a:r>
            <a:endParaRPr sz="14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endParaRPr sz="14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endParaRPr sz="8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endParaRPr sz="8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endParaRPr sz="8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endParaRPr sz="850">
              <a:solidFill>
                <a:schemeClr val="dk1"/>
              </a:solidFill>
              <a:latin typeface="Montserrat"/>
              <a:ea typeface="Montserrat"/>
              <a:cs typeface="Montserrat"/>
              <a:sym typeface="Montserrat"/>
            </a:endParaRPr>
          </a:p>
          <a:p>
            <a:pPr marL="0" lvl="0" indent="0" algn="l" rtl="0">
              <a:lnSpc>
                <a:spcPct val="80000"/>
              </a:lnSpc>
              <a:spcBef>
                <a:spcPts val="1200"/>
              </a:spcBef>
              <a:spcAft>
                <a:spcPts val="0"/>
              </a:spcAft>
              <a:buNone/>
            </a:pPr>
            <a:endParaRPr sz="850">
              <a:solidFill>
                <a:schemeClr val="dk1"/>
              </a:solidFill>
              <a:latin typeface="Montserrat"/>
              <a:ea typeface="Montserrat"/>
              <a:cs typeface="Montserrat"/>
              <a:sym typeface="Montserrat"/>
            </a:endParaRPr>
          </a:p>
          <a:p>
            <a:pPr marL="0" lvl="0" indent="0" algn="l" rtl="0">
              <a:lnSpc>
                <a:spcPct val="80000"/>
              </a:lnSpc>
              <a:spcBef>
                <a:spcPts val="1200"/>
              </a:spcBef>
              <a:spcAft>
                <a:spcPts val="1200"/>
              </a:spcAft>
              <a:buNone/>
            </a:pPr>
            <a:endParaRPr sz="850">
              <a:solidFill>
                <a:schemeClr val="dk1"/>
              </a:solidFill>
              <a:latin typeface="Montserrat"/>
              <a:ea typeface="Montserrat"/>
              <a:cs typeface="Montserrat"/>
              <a:sym typeface="Montserrat"/>
            </a:endParaRPr>
          </a:p>
        </p:txBody>
      </p:sp>
      <p:sp>
        <p:nvSpPr>
          <p:cNvPr id="262" name="Google Shape;262;p26"/>
          <p:cNvSpPr txBox="1">
            <a:spLocks noGrp="1"/>
          </p:cNvSpPr>
          <p:nvPr>
            <p:ph type="title"/>
          </p:nvPr>
        </p:nvSpPr>
        <p:spPr>
          <a:xfrm>
            <a:off x="365950" y="167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1200"/>
              </a:spcAft>
              <a:buClr>
                <a:schemeClr val="dk1"/>
              </a:buClr>
              <a:buSzPts val="1100"/>
              <a:buFont typeface="Arial"/>
              <a:buNone/>
            </a:pPr>
            <a:r>
              <a:rPr lang="en-GB" sz="1800" b="1">
                <a:solidFill>
                  <a:srgbClr val="000000"/>
                </a:solidFill>
                <a:latin typeface="Montserrat"/>
                <a:ea typeface="Montserrat"/>
                <a:cs typeface="Montserrat"/>
                <a:sym typeface="Montserrat"/>
              </a:rPr>
              <a:t>Books and self-development resources continued…</a:t>
            </a:r>
            <a:endParaRPr b="1">
              <a:solidFill>
                <a:srgbClr val="000000"/>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7"/>
          <p:cNvPicPr preferRelativeResize="0"/>
          <p:nvPr/>
        </p:nvPicPr>
        <p:blipFill>
          <a:blip r:embed="rId3">
            <a:alphaModFix/>
          </a:blip>
          <a:stretch>
            <a:fillRect/>
          </a:stretch>
        </p:blipFill>
        <p:spPr>
          <a:xfrm>
            <a:off x="0" y="0"/>
            <a:ext cx="9144023" cy="5143501"/>
          </a:xfrm>
          <a:prstGeom prst="rect">
            <a:avLst/>
          </a:prstGeom>
          <a:noFill/>
          <a:ln>
            <a:noFill/>
          </a:ln>
        </p:spPr>
      </p:pic>
      <p:sp>
        <p:nvSpPr>
          <p:cNvPr id="268" name="Google Shape;268;p27"/>
          <p:cNvSpPr txBox="1">
            <a:spLocks noGrp="1"/>
          </p:cNvSpPr>
          <p:nvPr>
            <p:ph type="title"/>
          </p:nvPr>
        </p:nvSpPr>
        <p:spPr>
          <a:xfrm>
            <a:off x="464100" y="140875"/>
            <a:ext cx="8520600" cy="2667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Clr>
                <a:schemeClr val="dk1"/>
              </a:buClr>
              <a:buSzPts val="1100"/>
              <a:buFont typeface="Arial"/>
              <a:buNone/>
            </a:pPr>
            <a:r>
              <a:rPr lang="en-GB" sz="1565" b="1">
                <a:latin typeface="Montserrat"/>
                <a:ea typeface="Montserrat"/>
                <a:cs typeface="Montserrat"/>
                <a:sym typeface="Montserrat"/>
              </a:rPr>
              <a:t>Crafting your personal reading list for success</a:t>
            </a:r>
            <a:endParaRPr sz="3320" b="1">
              <a:solidFill>
                <a:srgbClr val="000000"/>
              </a:solidFill>
              <a:latin typeface="Montserrat"/>
              <a:ea typeface="Montserrat"/>
              <a:cs typeface="Montserrat"/>
              <a:sym typeface="Montserrat"/>
            </a:endParaRPr>
          </a:p>
        </p:txBody>
      </p:sp>
      <p:sp>
        <p:nvSpPr>
          <p:cNvPr id="269" name="Google Shape;269;p27"/>
          <p:cNvSpPr txBox="1">
            <a:spLocks noGrp="1"/>
          </p:cNvSpPr>
          <p:nvPr>
            <p:ph type="body" idx="1"/>
          </p:nvPr>
        </p:nvSpPr>
        <p:spPr>
          <a:xfrm>
            <a:off x="464100" y="280750"/>
            <a:ext cx="8520600" cy="47865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None/>
            </a:pPr>
            <a:endParaRPr sz="850">
              <a:solidFill>
                <a:srgbClr val="000000"/>
              </a:solidFill>
              <a:latin typeface="Montserrat"/>
              <a:ea typeface="Montserrat"/>
              <a:cs typeface="Montserrat"/>
              <a:sym typeface="Montserrat"/>
            </a:endParaRPr>
          </a:p>
          <a:p>
            <a:pPr marL="0" lvl="0" indent="0" algn="l" rtl="0">
              <a:spcBef>
                <a:spcPts val="1200"/>
              </a:spcBef>
              <a:spcAft>
                <a:spcPts val="0"/>
              </a:spcAft>
              <a:buNone/>
            </a:pPr>
            <a:r>
              <a:rPr lang="en-GB" sz="3250">
                <a:solidFill>
                  <a:srgbClr val="000000"/>
                </a:solidFill>
                <a:latin typeface="Montserrat"/>
                <a:ea typeface="Montserrat"/>
                <a:cs typeface="Montserrat"/>
                <a:sym typeface="Montserrat"/>
              </a:rPr>
              <a:t>With your goals now clearly outlined, it's time to complement your roadmap with a tailored collection of </a:t>
            </a:r>
            <a:r>
              <a:rPr lang="en-GB" sz="3250" i="1">
                <a:solidFill>
                  <a:srgbClr val="000000"/>
                </a:solidFill>
                <a:latin typeface="Montserrat"/>
                <a:ea typeface="Montserrat"/>
                <a:cs typeface="Montserrat"/>
                <a:sym typeface="Montserrat"/>
              </a:rPr>
              <a:t>knowledge</a:t>
            </a:r>
            <a:r>
              <a:rPr lang="en-GB" sz="3250">
                <a:solidFill>
                  <a:srgbClr val="000000"/>
                </a:solidFill>
                <a:latin typeface="Montserrat"/>
                <a:ea typeface="Montserrat"/>
                <a:cs typeface="Montserrat"/>
                <a:sym typeface="Montserrat"/>
              </a:rPr>
              <a:t>. In this chapter, I encourage you to craft your own reading list that aligns with each goal you've set. Books - especially audio books that can be listened to in various settings - can be </a:t>
            </a:r>
            <a:r>
              <a:rPr lang="en-GB" sz="3250" b="1">
                <a:solidFill>
                  <a:srgbClr val="000000"/>
                </a:solidFill>
                <a:latin typeface="Montserrat"/>
                <a:ea typeface="Montserrat"/>
                <a:cs typeface="Montserrat"/>
                <a:sym typeface="Montserrat"/>
              </a:rPr>
              <a:t>powerful </a:t>
            </a:r>
            <a:r>
              <a:rPr lang="en-GB" sz="3250">
                <a:solidFill>
                  <a:srgbClr val="000000"/>
                </a:solidFill>
                <a:latin typeface="Montserrat"/>
                <a:ea typeface="Montserrat"/>
                <a:cs typeface="Montserrat"/>
                <a:sym typeface="Montserrat"/>
              </a:rPr>
              <a:t>allies in your journey towards realising your artistic vision. They offer not just information, but companionship and insight on the long road to achieving your dreams. Here’s how you can approach this:</a:t>
            </a:r>
            <a:endParaRPr sz="3250">
              <a:solidFill>
                <a:srgbClr val="000000"/>
              </a:solidFill>
              <a:latin typeface="Montserrat"/>
              <a:ea typeface="Montserrat"/>
              <a:cs typeface="Montserrat"/>
              <a:sym typeface="Montserrat"/>
            </a:endParaRPr>
          </a:p>
          <a:p>
            <a:pPr marL="0" lvl="0" indent="0" algn="l" rtl="0">
              <a:spcBef>
                <a:spcPts val="1200"/>
              </a:spcBef>
              <a:spcAft>
                <a:spcPts val="0"/>
              </a:spcAft>
              <a:buNone/>
            </a:pPr>
            <a:r>
              <a:rPr lang="en-GB" sz="3250" b="1" i="1">
                <a:solidFill>
                  <a:srgbClr val="000000"/>
                </a:solidFill>
                <a:latin typeface="Montserrat"/>
                <a:ea typeface="Montserrat"/>
                <a:cs typeface="Montserrat"/>
                <a:sym typeface="Montserrat"/>
              </a:rPr>
              <a:t>Align Your Reading with Your Goals:</a:t>
            </a:r>
            <a:endParaRPr sz="3250" b="1" i="1">
              <a:solidFill>
                <a:srgbClr val="000000"/>
              </a:solidFill>
              <a:latin typeface="Montserrat"/>
              <a:ea typeface="Montserrat"/>
              <a:cs typeface="Montserrat"/>
              <a:sym typeface="Montserrat"/>
            </a:endParaRPr>
          </a:p>
          <a:p>
            <a:pPr marL="0" lvl="0" indent="0" algn="l" rtl="0">
              <a:spcBef>
                <a:spcPts val="1200"/>
              </a:spcBef>
              <a:spcAft>
                <a:spcPts val="0"/>
              </a:spcAft>
              <a:buNone/>
            </a:pPr>
            <a:r>
              <a:rPr lang="en-GB" sz="3250">
                <a:solidFill>
                  <a:srgbClr val="000000"/>
                </a:solidFill>
                <a:latin typeface="Montserrat"/>
                <a:ea typeface="Montserrat"/>
                <a:cs typeface="Montserrat"/>
                <a:sym typeface="Montserrat"/>
              </a:rPr>
              <a:t>For each goal you've written down, think about what </a:t>
            </a:r>
            <a:r>
              <a:rPr lang="en-GB" sz="3250" i="1">
                <a:solidFill>
                  <a:srgbClr val="000000"/>
                </a:solidFill>
                <a:latin typeface="Montserrat"/>
                <a:ea typeface="Montserrat"/>
                <a:cs typeface="Montserrat"/>
                <a:sym typeface="Montserrat"/>
              </a:rPr>
              <a:t>knowledge </a:t>
            </a:r>
            <a:r>
              <a:rPr lang="en-GB" sz="3250">
                <a:solidFill>
                  <a:srgbClr val="000000"/>
                </a:solidFill>
                <a:latin typeface="Montserrat"/>
                <a:ea typeface="Montserrat"/>
                <a:cs typeface="Montserrat"/>
                <a:sym typeface="Montserrat"/>
              </a:rPr>
              <a:t>or </a:t>
            </a:r>
            <a:r>
              <a:rPr lang="en-GB" sz="3250" i="1">
                <a:solidFill>
                  <a:srgbClr val="000000"/>
                </a:solidFill>
                <a:latin typeface="Montserrat"/>
                <a:ea typeface="Montserrat"/>
                <a:cs typeface="Montserrat"/>
                <a:sym typeface="Montserrat"/>
              </a:rPr>
              <a:t>inspiration </a:t>
            </a:r>
            <a:r>
              <a:rPr lang="en-GB" sz="3250">
                <a:solidFill>
                  <a:srgbClr val="000000"/>
                </a:solidFill>
                <a:latin typeface="Montserrat"/>
                <a:ea typeface="Montserrat"/>
                <a:cs typeface="Montserrat"/>
                <a:sym typeface="Montserrat"/>
              </a:rPr>
              <a:t>could propel you forward. Is there a particular skill you want to master, or a mindset you wish to adopt?</a:t>
            </a:r>
            <a:endParaRPr sz="3250">
              <a:solidFill>
                <a:srgbClr val="000000"/>
              </a:solidFill>
              <a:latin typeface="Montserrat"/>
              <a:ea typeface="Montserrat"/>
              <a:cs typeface="Montserrat"/>
              <a:sym typeface="Montserrat"/>
            </a:endParaRPr>
          </a:p>
          <a:p>
            <a:pPr marL="0" lvl="0" indent="0" algn="l" rtl="0">
              <a:spcBef>
                <a:spcPts val="1200"/>
              </a:spcBef>
              <a:spcAft>
                <a:spcPts val="0"/>
              </a:spcAft>
              <a:buNone/>
            </a:pPr>
            <a:r>
              <a:rPr lang="en-GB" sz="3250" b="1" i="1">
                <a:solidFill>
                  <a:srgbClr val="000000"/>
                </a:solidFill>
                <a:latin typeface="Montserrat"/>
                <a:ea typeface="Montserrat"/>
                <a:cs typeface="Montserrat"/>
                <a:sym typeface="Montserrat"/>
              </a:rPr>
              <a:t>Identify Key Themes:</a:t>
            </a:r>
            <a:endParaRPr sz="3250" b="1" i="1">
              <a:solidFill>
                <a:srgbClr val="000000"/>
              </a:solidFill>
              <a:latin typeface="Montserrat"/>
              <a:ea typeface="Montserrat"/>
              <a:cs typeface="Montserrat"/>
              <a:sym typeface="Montserrat"/>
            </a:endParaRPr>
          </a:p>
          <a:p>
            <a:pPr marL="0" lvl="0" indent="0" algn="l" rtl="0">
              <a:spcBef>
                <a:spcPts val="1200"/>
              </a:spcBef>
              <a:spcAft>
                <a:spcPts val="0"/>
              </a:spcAft>
              <a:buNone/>
            </a:pPr>
            <a:r>
              <a:rPr lang="en-GB" sz="3250">
                <a:solidFill>
                  <a:srgbClr val="000000"/>
                </a:solidFill>
                <a:latin typeface="Montserrat"/>
                <a:ea typeface="Montserrat"/>
                <a:cs typeface="Montserrat"/>
                <a:sym typeface="Montserrat"/>
              </a:rPr>
              <a:t>Look for books that resonate with the themes of your goals. For example, if your goal is to become more innovative in your art, you could seek out books that explore creativity and original thinking.</a:t>
            </a:r>
            <a:endParaRPr sz="3250">
              <a:solidFill>
                <a:srgbClr val="000000"/>
              </a:solidFill>
              <a:latin typeface="Montserrat"/>
              <a:ea typeface="Montserrat"/>
              <a:cs typeface="Montserrat"/>
              <a:sym typeface="Montserrat"/>
            </a:endParaRPr>
          </a:p>
          <a:p>
            <a:pPr marL="0" lvl="0" indent="0" algn="l" rtl="0">
              <a:spcBef>
                <a:spcPts val="1200"/>
              </a:spcBef>
              <a:spcAft>
                <a:spcPts val="0"/>
              </a:spcAft>
              <a:buNone/>
            </a:pPr>
            <a:r>
              <a:rPr lang="en-GB" sz="3250" b="1" i="1">
                <a:solidFill>
                  <a:srgbClr val="000000"/>
                </a:solidFill>
                <a:latin typeface="Montserrat"/>
                <a:ea typeface="Montserrat"/>
                <a:cs typeface="Montserrat"/>
                <a:sym typeface="Montserrat"/>
              </a:rPr>
              <a:t>Diversify Your Selection:</a:t>
            </a:r>
            <a:endParaRPr sz="3250" b="1" i="1">
              <a:solidFill>
                <a:srgbClr val="000000"/>
              </a:solidFill>
              <a:latin typeface="Montserrat"/>
              <a:ea typeface="Montserrat"/>
              <a:cs typeface="Montserrat"/>
              <a:sym typeface="Montserrat"/>
            </a:endParaRPr>
          </a:p>
          <a:p>
            <a:pPr marL="0" lvl="0" indent="0" algn="l" rtl="0">
              <a:spcBef>
                <a:spcPts val="1200"/>
              </a:spcBef>
              <a:spcAft>
                <a:spcPts val="0"/>
              </a:spcAft>
              <a:buNone/>
            </a:pPr>
            <a:r>
              <a:rPr lang="en-GB" sz="3250">
                <a:solidFill>
                  <a:srgbClr val="000000"/>
                </a:solidFill>
                <a:latin typeface="Montserrat"/>
                <a:ea typeface="Montserrat"/>
                <a:cs typeface="Montserrat"/>
                <a:sym typeface="Montserrat"/>
              </a:rPr>
              <a:t>Choose a mix of practical guides, inspirational stories, and theoretical works to give you a well-rounded perspective and </a:t>
            </a:r>
            <a:r>
              <a:rPr lang="en-GB" sz="3200">
                <a:solidFill>
                  <a:srgbClr val="000000"/>
                </a:solidFill>
                <a:latin typeface="Montserrat"/>
                <a:ea typeface="Montserrat"/>
                <a:cs typeface="Montserrat"/>
                <a:sym typeface="Montserrat"/>
              </a:rPr>
              <a:t>a comprehensive outlook.</a:t>
            </a:r>
            <a:r>
              <a:rPr lang="en-GB" sz="3250">
                <a:solidFill>
                  <a:srgbClr val="000000"/>
                </a:solidFill>
                <a:latin typeface="Montserrat"/>
                <a:ea typeface="Montserrat"/>
                <a:cs typeface="Montserrat"/>
                <a:sym typeface="Montserrat"/>
              </a:rPr>
              <a:t> </a:t>
            </a:r>
            <a:r>
              <a:rPr lang="en-GB" sz="3200">
                <a:solidFill>
                  <a:srgbClr val="000000"/>
                </a:solidFill>
                <a:latin typeface="Montserrat"/>
                <a:ea typeface="Montserrat"/>
                <a:cs typeface="Montserrat"/>
                <a:sym typeface="Montserrat"/>
              </a:rPr>
              <a:t>I swear by the audiobook recipe of the following: </a:t>
            </a:r>
            <a:r>
              <a:rPr lang="en-GB" sz="3200" i="1">
                <a:solidFill>
                  <a:srgbClr val="000000"/>
                </a:solidFill>
                <a:latin typeface="Montserrat"/>
                <a:ea typeface="Montserrat"/>
                <a:cs typeface="Montserrat"/>
                <a:sym typeface="Montserrat"/>
              </a:rPr>
              <a:t>three educational books for every one motivational. </a:t>
            </a:r>
            <a:r>
              <a:rPr lang="en-GB" sz="3250">
                <a:solidFill>
                  <a:srgbClr val="000000"/>
                </a:solidFill>
                <a:latin typeface="Montserrat"/>
                <a:ea typeface="Montserrat"/>
                <a:cs typeface="Montserrat"/>
                <a:sym typeface="Montserrat"/>
              </a:rPr>
              <a:t> </a:t>
            </a:r>
            <a:r>
              <a:rPr lang="en-GB" sz="3200">
                <a:solidFill>
                  <a:srgbClr val="000000"/>
                </a:solidFill>
                <a:latin typeface="Montserrat"/>
                <a:ea typeface="Montserrat"/>
                <a:cs typeface="Montserrat"/>
                <a:sym typeface="Montserrat"/>
              </a:rPr>
              <a:t>This is because motivational books can act like a hit that people chase just for the buzz, which can diminish over time. </a:t>
            </a:r>
            <a:r>
              <a:rPr lang="en-GB" sz="3250">
                <a:solidFill>
                  <a:srgbClr val="000000"/>
                </a:solidFill>
                <a:latin typeface="Montserrat"/>
                <a:ea typeface="Montserrat"/>
                <a:cs typeface="Montserrat"/>
                <a:sym typeface="Montserrat"/>
              </a:rPr>
              <a:t> These books tend to be a very important factor in your journey, but no need to over do it people.</a:t>
            </a:r>
            <a:endParaRPr sz="3250">
              <a:solidFill>
                <a:srgbClr val="000000"/>
              </a:solidFill>
              <a:latin typeface="Montserrat"/>
              <a:ea typeface="Montserrat"/>
              <a:cs typeface="Montserrat"/>
              <a:sym typeface="Montserrat"/>
            </a:endParaRPr>
          </a:p>
          <a:p>
            <a:pPr marL="0" lvl="0" indent="0" algn="l" rtl="0">
              <a:spcBef>
                <a:spcPts val="1200"/>
              </a:spcBef>
              <a:spcAft>
                <a:spcPts val="1200"/>
              </a:spcAft>
              <a:buNone/>
            </a:pPr>
            <a:r>
              <a:rPr lang="en-GB" sz="3250" i="1">
                <a:solidFill>
                  <a:srgbClr val="000000"/>
                </a:solidFill>
                <a:latin typeface="Montserrat"/>
                <a:ea typeface="Montserrat"/>
                <a:cs typeface="Montserrat"/>
                <a:sym typeface="Montserrat"/>
              </a:rPr>
              <a:t>(However, now that I’ve brought it up, if you do want a good hit… Probably the ultimate kick-up-the-ass book in the self development sector would be Grant Cardone and his book The 10x Mentor. Give that a read and then reach out to me - I love a good Uncle G chat!)</a:t>
            </a:r>
            <a:endParaRPr sz="850" i="1">
              <a:solidFill>
                <a:srgbClr val="00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8"/>
          <p:cNvPicPr preferRelativeResize="0"/>
          <p:nvPr/>
        </p:nvPicPr>
        <p:blipFill>
          <a:blip r:embed="rId3">
            <a:alphaModFix/>
          </a:blip>
          <a:stretch>
            <a:fillRect/>
          </a:stretch>
        </p:blipFill>
        <p:spPr>
          <a:xfrm>
            <a:off x="0" y="0"/>
            <a:ext cx="9144018" cy="5143499"/>
          </a:xfrm>
          <a:prstGeom prst="rect">
            <a:avLst/>
          </a:prstGeom>
          <a:noFill/>
          <a:ln>
            <a:noFill/>
          </a:ln>
        </p:spPr>
      </p:pic>
      <p:sp>
        <p:nvSpPr>
          <p:cNvPr id="275" name="Google Shape;275;p28"/>
          <p:cNvSpPr txBox="1"/>
          <p:nvPr/>
        </p:nvSpPr>
        <p:spPr>
          <a:xfrm>
            <a:off x="271625" y="685800"/>
            <a:ext cx="8602800" cy="261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350">
                <a:solidFill>
                  <a:schemeClr val="dk1"/>
                </a:solidFill>
                <a:latin typeface="Montserrat"/>
                <a:ea typeface="Montserrat"/>
                <a:cs typeface="Montserrat"/>
                <a:sym typeface="Montserrat"/>
              </a:rPr>
              <a:t>As you list your books, remember this is a </a:t>
            </a:r>
            <a:r>
              <a:rPr lang="en-GB" sz="1350" i="1">
                <a:solidFill>
                  <a:schemeClr val="dk1"/>
                </a:solidFill>
                <a:latin typeface="Montserrat"/>
                <a:ea typeface="Montserrat"/>
                <a:cs typeface="Montserrat"/>
                <a:sym typeface="Montserrat"/>
              </a:rPr>
              <a:t>fluid document</a:t>
            </a:r>
            <a:r>
              <a:rPr lang="en-GB" sz="1350">
                <a:solidFill>
                  <a:schemeClr val="dk1"/>
                </a:solidFill>
                <a:latin typeface="Montserrat"/>
                <a:ea typeface="Montserrat"/>
                <a:cs typeface="Montserrat"/>
                <a:sym typeface="Montserrat"/>
              </a:rPr>
              <a:t> - this means the reading list is meant to evolve as you do. Start with what calls to you now and be open to discovering new resources as you progress. A lot of the time while reading one book, the author will recommend other books that resonate with you… and thus the learning journey just keeps on going!</a:t>
            </a:r>
            <a:endParaRPr sz="135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GB" sz="1350">
                <a:solidFill>
                  <a:schemeClr val="dk1"/>
                </a:solidFill>
                <a:latin typeface="Montserrat"/>
                <a:ea typeface="Montserrat"/>
                <a:cs typeface="Montserrat"/>
                <a:sym typeface="Montserrat"/>
              </a:rPr>
              <a:t>Finally, should you need assistance or recommendations tailored to your specific artistic endeavors, </a:t>
            </a:r>
            <a:r>
              <a:rPr lang="en-GB" sz="1350" i="1">
                <a:solidFill>
                  <a:schemeClr val="dk1"/>
                </a:solidFill>
                <a:latin typeface="Montserrat"/>
                <a:ea typeface="Montserrat"/>
                <a:cs typeface="Montserrat"/>
                <a:sym typeface="Montserrat"/>
              </a:rPr>
              <a:t>don't hesitate to reach out.</a:t>
            </a:r>
            <a:endParaRPr sz="1350">
              <a:solidFill>
                <a:schemeClr val="dk1"/>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en-GB" sz="1350">
                <a:solidFill>
                  <a:schemeClr val="dk1"/>
                </a:solidFill>
                <a:latin typeface="Montserrat"/>
                <a:ea typeface="Montserrat"/>
                <a:cs typeface="Montserrat"/>
                <a:sym typeface="Montserrat"/>
              </a:rPr>
              <a:t>Embark on this literary expedition with an open heart and an eager mind. Let the books you choose be the mentors you need for each chapter of your creative journey. Write notes, immerse yourself in the new wisdom you find, and watch as your goals, one by one, begin to materialise!</a:t>
            </a:r>
            <a:endParaRPr sz="1350">
              <a:solidFill>
                <a:schemeClr val="dk1"/>
              </a:solidFill>
              <a:latin typeface="Montserrat"/>
              <a:ea typeface="Montserrat"/>
              <a:cs typeface="Montserrat"/>
              <a:sym typeface="Montserrat"/>
            </a:endParaRPr>
          </a:p>
        </p:txBody>
      </p:sp>
      <p:sp>
        <p:nvSpPr>
          <p:cNvPr id="276" name="Google Shape;276;p28"/>
          <p:cNvSpPr txBox="1"/>
          <p:nvPr/>
        </p:nvSpPr>
        <p:spPr>
          <a:xfrm>
            <a:off x="271625" y="152400"/>
            <a:ext cx="8602800" cy="3774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1200"/>
              </a:spcAft>
              <a:buNone/>
            </a:pPr>
            <a:r>
              <a:rPr lang="en-GB" sz="1565" b="1">
                <a:solidFill>
                  <a:schemeClr val="dk1"/>
                </a:solidFill>
                <a:latin typeface="Montserrat"/>
                <a:ea typeface="Montserrat"/>
                <a:cs typeface="Montserrat"/>
                <a:sym typeface="Montserrat"/>
              </a:rPr>
              <a:t>Crafting your personal reading list for success continued…</a:t>
            </a:r>
            <a:endParaRPr sz="3320" b="1">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0" y="21642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3200" b="1">
                <a:latin typeface="Montserrat"/>
                <a:ea typeface="Montserrat"/>
                <a:cs typeface="Montserrat"/>
                <a:sym typeface="Montserrat"/>
              </a:rPr>
              <a:t>HOW TO SET EFFECTIVE GOALS</a:t>
            </a:r>
            <a:endParaRPr sz="3200" b="1">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3200" b="1">
              <a:latin typeface="Montserrat"/>
              <a:ea typeface="Montserrat"/>
              <a:cs typeface="Montserrat"/>
              <a:sym typeface="Montserrat"/>
            </a:endParaRPr>
          </a:p>
          <a:p>
            <a:pPr marL="0" lvl="0" indent="0" algn="ctr" rtl="0">
              <a:spcBef>
                <a:spcPts val="0"/>
              </a:spcBef>
              <a:spcAft>
                <a:spcPts val="0"/>
              </a:spcAft>
              <a:buSzPts val="891"/>
              <a:buNone/>
            </a:pPr>
            <a:endParaRPr sz="3200" b="1">
              <a:latin typeface="Montserrat"/>
              <a:ea typeface="Montserrat"/>
              <a:cs typeface="Montserrat"/>
              <a:sym typeface="Montserrat"/>
            </a:endParaRPr>
          </a:p>
        </p:txBody>
      </p:sp>
      <p:sp>
        <p:nvSpPr>
          <p:cNvPr id="137" name="Google Shape;137;p23"/>
          <p:cNvSpPr txBox="1">
            <a:spLocks noGrp="1"/>
          </p:cNvSpPr>
          <p:nvPr>
            <p:ph type="body" idx="1"/>
          </p:nvPr>
        </p:nvSpPr>
        <p:spPr>
          <a:xfrm>
            <a:off x="25" y="1236425"/>
            <a:ext cx="9144000" cy="3038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726" b="1">
              <a:solidFill>
                <a:schemeClr val="dk1"/>
              </a:solidFill>
              <a:latin typeface="Montserrat"/>
              <a:ea typeface="Montserrat"/>
              <a:cs typeface="Montserrat"/>
              <a:sym typeface="Montserrat"/>
            </a:endParaRPr>
          </a:p>
          <a:p>
            <a:pPr marL="457200" lvl="0" indent="-338210" algn="ctr" rtl="0">
              <a:spcBef>
                <a:spcPts val="1200"/>
              </a:spcBef>
              <a:spcAft>
                <a:spcPts val="0"/>
              </a:spcAft>
              <a:buClr>
                <a:schemeClr val="dk1"/>
              </a:buClr>
              <a:buSzPts val="1726"/>
              <a:buFont typeface="Montserrat"/>
              <a:buChar char="●"/>
            </a:pPr>
            <a:r>
              <a:rPr lang="en-GB" sz="1726" b="1">
                <a:solidFill>
                  <a:schemeClr val="dk1"/>
                </a:solidFill>
                <a:latin typeface="Montserrat"/>
                <a:ea typeface="Montserrat"/>
                <a:cs typeface="Montserrat"/>
                <a:sym typeface="Montserrat"/>
              </a:rPr>
              <a:t>The place for outrageous goals is the 5+ year section. </a:t>
            </a:r>
            <a:br>
              <a:rPr lang="en-GB" sz="1726" b="1">
                <a:solidFill>
                  <a:schemeClr val="dk1"/>
                </a:solidFill>
                <a:latin typeface="Montserrat"/>
                <a:ea typeface="Montserrat"/>
                <a:cs typeface="Montserrat"/>
                <a:sym typeface="Montserrat"/>
              </a:rPr>
            </a:br>
            <a:endParaRPr sz="1726" b="1">
              <a:solidFill>
                <a:schemeClr val="dk1"/>
              </a:solidFill>
              <a:latin typeface="Montserrat"/>
              <a:ea typeface="Montserrat"/>
              <a:cs typeface="Montserrat"/>
              <a:sym typeface="Montserrat"/>
            </a:endParaRPr>
          </a:p>
          <a:p>
            <a:pPr marL="457200" lvl="0" indent="-338210" algn="ctr" rtl="0">
              <a:spcBef>
                <a:spcPts val="0"/>
              </a:spcBef>
              <a:spcAft>
                <a:spcPts val="0"/>
              </a:spcAft>
              <a:buClr>
                <a:schemeClr val="dk1"/>
              </a:buClr>
              <a:buSzPts val="1726"/>
              <a:buFont typeface="Montserrat"/>
              <a:buChar char="●"/>
            </a:pPr>
            <a:r>
              <a:rPr lang="en-GB" sz="1726" b="1">
                <a:solidFill>
                  <a:schemeClr val="dk1"/>
                </a:solidFill>
                <a:latin typeface="Montserrat"/>
                <a:ea typeface="Montserrat"/>
                <a:cs typeface="Montserrat"/>
                <a:sym typeface="Montserrat"/>
              </a:rPr>
              <a:t>In the 3 year is where you put 'I'm not sure how to get there, but I'm certain it's possible.'</a:t>
            </a:r>
            <a:br>
              <a:rPr lang="en-GB" sz="1726" b="1">
                <a:solidFill>
                  <a:schemeClr val="dk1"/>
                </a:solidFill>
                <a:latin typeface="Montserrat"/>
                <a:ea typeface="Montserrat"/>
                <a:cs typeface="Montserrat"/>
                <a:sym typeface="Montserrat"/>
              </a:rPr>
            </a:br>
            <a:endParaRPr sz="1726" b="1">
              <a:solidFill>
                <a:schemeClr val="dk1"/>
              </a:solidFill>
              <a:latin typeface="Montserrat"/>
              <a:ea typeface="Montserrat"/>
              <a:cs typeface="Montserrat"/>
              <a:sym typeface="Montserrat"/>
            </a:endParaRPr>
          </a:p>
          <a:p>
            <a:pPr marL="457200" lvl="0" indent="-338210" algn="ctr" rtl="0">
              <a:spcBef>
                <a:spcPts val="0"/>
              </a:spcBef>
              <a:spcAft>
                <a:spcPts val="0"/>
              </a:spcAft>
              <a:buClr>
                <a:schemeClr val="dk1"/>
              </a:buClr>
              <a:buSzPts val="1726"/>
              <a:buFont typeface="Montserrat"/>
              <a:buChar char="●"/>
            </a:pPr>
            <a:r>
              <a:rPr lang="en-GB" sz="1726" b="1">
                <a:solidFill>
                  <a:schemeClr val="dk1"/>
                </a:solidFill>
                <a:latin typeface="Montserrat"/>
                <a:ea typeface="Montserrat"/>
                <a:cs typeface="Montserrat"/>
                <a:sym typeface="Montserrat"/>
              </a:rPr>
              <a:t>And in the 12 months section  you do need to keep current reality in mind as current reality does play a part, but definitely stretch that reality as far as you think you can trick your mind to believing in it.</a:t>
            </a:r>
            <a:endParaRPr sz="1726" b="1">
              <a:solidFill>
                <a:schemeClr val="dk1"/>
              </a:solidFill>
              <a:latin typeface="Montserrat"/>
              <a:ea typeface="Montserrat"/>
              <a:cs typeface="Montserrat"/>
              <a:sym typeface="Montserrat"/>
            </a:endParaRPr>
          </a:p>
          <a:p>
            <a:pPr marL="457200" lvl="0" indent="0" algn="l" rtl="0">
              <a:spcBef>
                <a:spcPts val="1200"/>
              </a:spcBef>
              <a:spcAft>
                <a:spcPts val="1200"/>
              </a:spcAft>
              <a:buNone/>
            </a:pPr>
            <a:endParaRPr sz="1726" b="1">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ctrTitle"/>
          </p:nvPr>
        </p:nvSpPr>
        <p:spPr>
          <a:xfrm>
            <a:off x="0" y="168050"/>
            <a:ext cx="9144000" cy="1196100"/>
          </a:xfrm>
          <a:prstGeom prst="rect">
            <a:avLst/>
          </a:prstGeom>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Font typeface="Arial"/>
              <a:buNone/>
            </a:pPr>
            <a:r>
              <a:rPr lang="en-GB" sz="2000" dirty="0">
                <a:latin typeface="Montserrat"/>
                <a:ea typeface="Montserrat"/>
                <a:cs typeface="Montserrat"/>
                <a:sym typeface="Montserrat"/>
              </a:rPr>
              <a:t>Vision Mastery Part 1</a:t>
            </a:r>
            <a:r>
              <a:rPr lang="en-GB" sz="2900" dirty="0">
                <a:latin typeface="Montserrat"/>
                <a:ea typeface="Montserrat"/>
                <a:cs typeface="Montserrat"/>
                <a:sym typeface="Montserrat"/>
              </a:rPr>
              <a:t> </a:t>
            </a:r>
            <a:endParaRPr sz="7000" dirty="0">
              <a:latin typeface="Montserrat"/>
              <a:ea typeface="Montserrat"/>
              <a:cs typeface="Montserrat"/>
              <a:sym typeface="Montserrat"/>
            </a:endParaRPr>
          </a:p>
        </p:txBody>
      </p:sp>
      <p:sp>
        <p:nvSpPr>
          <p:cNvPr id="157" name="Google Shape;157;p25"/>
          <p:cNvSpPr txBox="1">
            <a:spLocks noGrp="1"/>
          </p:cNvSpPr>
          <p:nvPr>
            <p:ph type="subTitle" idx="1"/>
          </p:nvPr>
        </p:nvSpPr>
        <p:spPr>
          <a:xfrm>
            <a:off x="0" y="1433100"/>
            <a:ext cx="9144000" cy="3710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Clr>
                <a:schemeClr val="dk1"/>
              </a:buClr>
              <a:buSzPts val="1700"/>
              <a:buFont typeface="Montserrat"/>
              <a:buChar char="●"/>
            </a:pPr>
            <a:r>
              <a:rPr lang="en-GB" sz="1700" b="1" dirty="0">
                <a:solidFill>
                  <a:schemeClr val="dk1"/>
                </a:solidFill>
                <a:latin typeface="Montserrat"/>
                <a:ea typeface="Montserrat"/>
                <a:cs typeface="Montserrat"/>
                <a:sym typeface="Montserrat"/>
              </a:rPr>
              <a:t>Write down what you want in the 5 year box first </a:t>
            </a:r>
            <a:endParaRPr sz="1700" b="1"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700" b="1" dirty="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GB" sz="1700" b="1" dirty="0">
                <a:solidFill>
                  <a:schemeClr val="dk1"/>
                </a:solidFill>
                <a:latin typeface="Montserrat"/>
                <a:ea typeface="Montserrat"/>
                <a:cs typeface="Montserrat"/>
                <a:sym typeface="Montserrat"/>
              </a:rPr>
              <a:t>Then put in the 3 year what you think needs to happen on the journey to help you get there</a:t>
            </a:r>
            <a:endParaRPr sz="1700" b="1"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700" b="1" dirty="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GB" sz="1700" b="1" dirty="0">
                <a:solidFill>
                  <a:schemeClr val="dk1"/>
                </a:solidFill>
                <a:latin typeface="Montserrat"/>
                <a:ea typeface="Montserrat"/>
                <a:cs typeface="Montserrat"/>
                <a:sym typeface="Montserrat"/>
              </a:rPr>
              <a:t>Then write one or two things in the 1 year that will help you get to that 3 year mark.</a:t>
            </a:r>
            <a:endParaRPr sz="1700" b="1"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700" b="1" dirty="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GB" sz="1700" b="1" dirty="0">
                <a:solidFill>
                  <a:schemeClr val="dk1"/>
                </a:solidFill>
                <a:latin typeface="Montserrat"/>
                <a:ea typeface="Montserrat"/>
                <a:cs typeface="Montserrat"/>
                <a:sym typeface="Montserrat"/>
              </a:rPr>
              <a:t>We are going to fill more in but I just want everyone to start with one or two things in each. Make them your main things. </a:t>
            </a:r>
            <a:endParaRPr sz="1700" b="1"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700" b="1" dirty="0">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0" y="4457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200" b="1">
                <a:latin typeface="Montserrat"/>
                <a:ea typeface="Montserrat"/>
                <a:cs typeface="Montserrat"/>
                <a:sym typeface="Montserrat"/>
              </a:rPr>
              <a:t>HOW TO SET EFFECTIVE GOALS</a:t>
            </a:r>
            <a:endParaRPr sz="3200" b="1">
              <a:latin typeface="Montserrat"/>
              <a:ea typeface="Montserrat"/>
              <a:cs typeface="Montserrat"/>
              <a:sym typeface="Montserrat"/>
            </a:endParaRPr>
          </a:p>
        </p:txBody>
      </p:sp>
      <p:sp>
        <p:nvSpPr>
          <p:cNvPr id="163" name="Google Shape;163;p26"/>
          <p:cNvSpPr txBox="1">
            <a:spLocks noGrp="1"/>
          </p:cNvSpPr>
          <p:nvPr>
            <p:ph type="body" idx="1"/>
          </p:nvPr>
        </p:nvSpPr>
        <p:spPr>
          <a:xfrm>
            <a:off x="0" y="2124750"/>
            <a:ext cx="9144000" cy="1241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SzPts val="440"/>
              <a:buNone/>
            </a:pPr>
            <a:r>
              <a:rPr lang="en-GB" sz="2400">
                <a:solidFill>
                  <a:schemeClr val="dk1"/>
                </a:solidFill>
                <a:latin typeface="Montserrat"/>
                <a:ea typeface="Montserrat"/>
                <a:cs typeface="Montserrat"/>
                <a:sym typeface="Montserrat"/>
              </a:rPr>
              <a:t>The key word here is... </a:t>
            </a:r>
            <a:r>
              <a:rPr lang="en-GB" sz="2400" b="1">
                <a:solidFill>
                  <a:schemeClr val="dk1"/>
                </a:solidFill>
                <a:latin typeface="Montserrat"/>
                <a:ea typeface="Montserrat"/>
                <a:cs typeface="Montserrat"/>
                <a:sym typeface="Montserrat"/>
              </a:rPr>
              <a:t>TANGIBLE</a:t>
            </a:r>
            <a:r>
              <a:rPr lang="en-GB" sz="2400">
                <a:solidFill>
                  <a:schemeClr val="dk1"/>
                </a:solidFill>
                <a:latin typeface="Montserrat"/>
                <a:ea typeface="Montserrat"/>
                <a:cs typeface="Montserrat"/>
                <a:sym typeface="Montserrat"/>
              </a:rPr>
              <a:t>.  </a:t>
            </a:r>
            <a:r>
              <a:rPr lang="en-GB" sz="2400" i="1">
                <a:solidFill>
                  <a:schemeClr val="dk1"/>
                </a:solidFill>
                <a:latin typeface="Montserrat"/>
                <a:ea typeface="Montserrat"/>
                <a:cs typeface="Montserrat"/>
                <a:sym typeface="Montserrat"/>
              </a:rPr>
              <a:t>PRECISION IS CRUCIAL</a:t>
            </a:r>
            <a:r>
              <a:rPr lang="en-GB" sz="2400">
                <a:solidFill>
                  <a:schemeClr val="dk1"/>
                </a:solidFill>
                <a:latin typeface="Montserrat"/>
                <a:ea typeface="Montserrat"/>
                <a:cs typeface="Montserrat"/>
                <a:sym typeface="Montserrat"/>
              </a:rPr>
              <a:t>. </a:t>
            </a:r>
            <a:br>
              <a:rPr lang="en-GB" sz="2400">
                <a:solidFill>
                  <a:schemeClr val="dk1"/>
                </a:solidFill>
                <a:latin typeface="Montserrat"/>
                <a:ea typeface="Montserrat"/>
                <a:cs typeface="Montserrat"/>
                <a:sym typeface="Montserrat"/>
              </a:rPr>
            </a:br>
            <a:r>
              <a:rPr lang="en-GB" sz="2400">
                <a:solidFill>
                  <a:schemeClr val="dk1"/>
                </a:solidFill>
                <a:latin typeface="Montserrat"/>
                <a:ea typeface="Montserrat"/>
                <a:cs typeface="Montserrat"/>
                <a:sym typeface="Montserrat"/>
              </a:rPr>
              <a:t>It's essential that your goal setting process is clear cut. </a:t>
            </a:r>
            <a:endParaRPr sz="22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0" y="4457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200" b="1">
                <a:latin typeface="Montserrat"/>
                <a:ea typeface="Montserrat"/>
                <a:cs typeface="Montserrat"/>
                <a:sym typeface="Montserrat"/>
              </a:rPr>
              <a:t>HOW TO SET EFFECTIVE GOALS</a:t>
            </a:r>
            <a:endParaRPr sz="3200" b="1">
              <a:latin typeface="Montserrat"/>
              <a:ea typeface="Montserrat"/>
              <a:cs typeface="Montserrat"/>
              <a:sym typeface="Montserrat"/>
            </a:endParaRPr>
          </a:p>
        </p:txBody>
      </p:sp>
      <p:sp>
        <p:nvSpPr>
          <p:cNvPr id="169" name="Google Shape;169;p27"/>
          <p:cNvSpPr txBox="1">
            <a:spLocks noGrp="1"/>
          </p:cNvSpPr>
          <p:nvPr>
            <p:ph type="body" idx="1"/>
          </p:nvPr>
        </p:nvSpPr>
        <p:spPr>
          <a:xfrm>
            <a:off x="0" y="1894050"/>
            <a:ext cx="9144000" cy="1355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SzPts val="440"/>
              <a:buNone/>
            </a:pPr>
            <a:r>
              <a:rPr lang="en-GB" sz="2300" i="1">
                <a:solidFill>
                  <a:schemeClr val="dk1"/>
                </a:solidFill>
                <a:latin typeface="Montserrat"/>
                <a:ea typeface="Montserrat"/>
                <a:cs typeface="Montserrat"/>
                <a:sym typeface="Montserrat"/>
              </a:rPr>
              <a:t>“Make Art more often"</a:t>
            </a:r>
            <a:r>
              <a:rPr lang="en-GB" sz="2300">
                <a:solidFill>
                  <a:schemeClr val="dk1"/>
                </a:solidFill>
                <a:latin typeface="Montserrat"/>
                <a:ea typeface="Montserrat"/>
                <a:cs typeface="Montserrat"/>
                <a:sym typeface="Montserrat"/>
              </a:rPr>
              <a:t>    </a:t>
            </a:r>
            <a:br>
              <a:rPr lang="en-GB" sz="2300">
                <a:solidFill>
                  <a:schemeClr val="dk1"/>
                </a:solidFill>
                <a:latin typeface="Montserrat"/>
                <a:ea typeface="Montserrat"/>
                <a:cs typeface="Montserrat"/>
                <a:sym typeface="Montserrat"/>
              </a:rPr>
            </a:br>
            <a:r>
              <a:rPr lang="en-GB" sz="2300" i="1">
                <a:solidFill>
                  <a:schemeClr val="dk1"/>
                </a:solidFill>
                <a:latin typeface="Montserrat"/>
                <a:ea typeface="Montserrat"/>
                <a:cs typeface="Montserrat"/>
                <a:sym typeface="Montserrat"/>
              </a:rPr>
              <a:t>vs</a:t>
            </a:r>
            <a:br>
              <a:rPr lang="en-GB" sz="2300" i="1">
                <a:solidFill>
                  <a:schemeClr val="dk1"/>
                </a:solidFill>
                <a:latin typeface="Montserrat"/>
                <a:ea typeface="Montserrat"/>
                <a:cs typeface="Montserrat"/>
                <a:sym typeface="Montserrat"/>
              </a:rPr>
            </a:br>
            <a:r>
              <a:rPr lang="en-GB" sz="2300" i="1">
                <a:solidFill>
                  <a:schemeClr val="dk1"/>
                </a:solidFill>
                <a:latin typeface="Montserrat"/>
                <a:ea typeface="Montserrat"/>
                <a:cs typeface="Montserrat"/>
                <a:sym typeface="Montserrat"/>
              </a:rPr>
              <a:t>“Complete 10 new pieces of Art”</a:t>
            </a:r>
            <a:endParaRPr sz="230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0" y="4457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200" b="1">
                <a:latin typeface="Montserrat"/>
                <a:ea typeface="Montserrat"/>
                <a:cs typeface="Montserrat"/>
                <a:sym typeface="Montserrat"/>
              </a:rPr>
              <a:t>HOW TO SET EFFECTIVE GOALS</a:t>
            </a:r>
            <a:endParaRPr sz="3200" b="1">
              <a:latin typeface="Montserrat"/>
              <a:ea typeface="Montserrat"/>
              <a:cs typeface="Montserrat"/>
              <a:sym typeface="Montserrat"/>
            </a:endParaRPr>
          </a:p>
        </p:txBody>
      </p:sp>
      <p:sp>
        <p:nvSpPr>
          <p:cNvPr id="187" name="Google Shape;187;p30"/>
          <p:cNvSpPr txBox="1">
            <a:spLocks noGrp="1"/>
          </p:cNvSpPr>
          <p:nvPr>
            <p:ph type="body" idx="1"/>
          </p:nvPr>
        </p:nvSpPr>
        <p:spPr>
          <a:xfrm>
            <a:off x="0" y="1509600"/>
            <a:ext cx="9144000" cy="27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440"/>
              <a:buNone/>
            </a:pPr>
            <a:endParaRPr sz="2000" i="1">
              <a:solidFill>
                <a:schemeClr val="dk1"/>
              </a:solidFill>
              <a:latin typeface="Montserrat"/>
              <a:ea typeface="Montserrat"/>
              <a:cs typeface="Montserrat"/>
              <a:sym typeface="Montserrat"/>
            </a:endParaRPr>
          </a:p>
          <a:p>
            <a:pPr marL="0" lvl="0" indent="0" algn="ctr" rtl="0">
              <a:spcBef>
                <a:spcPts val="1200"/>
              </a:spcBef>
              <a:spcAft>
                <a:spcPts val="0"/>
              </a:spcAft>
              <a:buSzPts val="1100"/>
              <a:buNone/>
            </a:pPr>
            <a:r>
              <a:rPr lang="en-GB" sz="2000" i="1">
                <a:solidFill>
                  <a:schemeClr val="dk1"/>
                </a:solidFill>
                <a:latin typeface="Montserrat"/>
                <a:ea typeface="Montserrat"/>
                <a:cs typeface="Montserrat"/>
                <a:sym typeface="Montserrat"/>
              </a:rPr>
              <a:t>“Create a business out of my artwork</a:t>
            </a:r>
            <a:endParaRPr sz="2000" i="1">
              <a:solidFill>
                <a:schemeClr val="dk1"/>
              </a:solidFill>
              <a:latin typeface="Montserrat"/>
              <a:ea typeface="Montserrat"/>
              <a:cs typeface="Montserrat"/>
              <a:sym typeface="Montserrat"/>
            </a:endParaRPr>
          </a:p>
          <a:p>
            <a:pPr marL="0" lvl="0" indent="0" algn="ctr" rtl="0">
              <a:spcBef>
                <a:spcPts val="1200"/>
              </a:spcBef>
              <a:spcAft>
                <a:spcPts val="0"/>
              </a:spcAft>
              <a:buSzPts val="1100"/>
              <a:buNone/>
            </a:pPr>
            <a:r>
              <a:rPr lang="en-GB" sz="2000" i="1">
                <a:solidFill>
                  <a:schemeClr val="dk1"/>
                </a:solidFill>
                <a:latin typeface="Montserrat"/>
                <a:ea typeface="Montserrat"/>
                <a:cs typeface="Montserrat"/>
                <a:sym typeface="Montserrat"/>
              </a:rPr>
              <a:t>Vs </a:t>
            </a:r>
            <a:endParaRPr sz="2000" i="1">
              <a:solidFill>
                <a:schemeClr val="dk1"/>
              </a:solidFill>
              <a:latin typeface="Montserrat"/>
              <a:ea typeface="Montserrat"/>
              <a:cs typeface="Montserrat"/>
              <a:sym typeface="Montserrat"/>
            </a:endParaRPr>
          </a:p>
          <a:p>
            <a:pPr marL="0" lvl="0" indent="0" algn="ctr" rtl="0">
              <a:spcBef>
                <a:spcPts val="1200"/>
              </a:spcBef>
              <a:spcAft>
                <a:spcPts val="0"/>
              </a:spcAft>
              <a:buSzPts val="1100"/>
              <a:buNone/>
            </a:pPr>
            <a:r>
              <a:rPr lang="en-GB" sz="2000" i="1">
                <a:solidFill>
                  <a:schemeClr val="dk1"/>
                </a:solidFill>
                <a:latin typeface="Montserrat"/>
                <a:ea typeface="Montserrat"/>
                <a:cs typeface="Montserrat"/>
                <a:sym typeface="Montserrat"/>
              </a:rPr>
              <a:t>Create a business selling my artwork that generates me $100K in a single year.”</a:t>
            </a:r>
            <a:endParaRPr sz="2000" i="1">
              <a:solidFill>
                <a:schemeClr val="dk1"/>
              </a:solidFill>
              <a:latin typeface="Montserrat"/>
              <a:ea typeface="Montserrat"/>
              <a:cs typeface="Montserrat"/>
              <a:sym typeface="Montserrat"/>
            </a:endParaRPr>
          </a:p>
          <a:p>
            <a:pPr marL="0" lvl="0" indent="0" algn="ctr" rtl="0">
              <a:spcBef>
                <a:spcPts val="1200"/>
              </a:spcBef>
              <a:spcAft>
                <a:spcPts val="0"/>
              </a:spcAft>
              <a:buSzPts val="440"/>
              <a:buNone/>
            </a:pPr>
            <a:endParaRPr sz="2000" i="1">
              <a:solidFill>
                <a:schemeClr val="dk1"/>
              </a:solidFill>
              <a:latin typeface="Montserrat"/>
              <a:ea typeface="Montserrat"/>
              <a:cs typeface="Montserrat"/>
              <a:sym typeface="Montserrat"/>
            </a:endParaRPr>
          </a:p>
          <a:p>
            <a:pPr marL="0" lvl="0" indent="0" algn="ctr" rtl="0">
              <a:spcBef>
                <a:spcPts val="1200"/>
              </a:spcBef>
              <a:spcAft>
                <a:spcPts val="1200"/>
              </a:spcAft>
              <a:buSzPts val="440"/>
              <a:buNone/>
            </a:pPr>
            <a:endParaRPr sz="20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0" y="4457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200" b="1">
                <a:latin typeface="Montserrat"/>
                <a:ea typeface="Montserrat"/>
                <a:cs typeface="Montserrat"/>
                <a:sym typeface="Montserrat"/>
              </a:rPr>
              <a:t>HOW TO SET EFFECTIVE GOALS</a:t>
            </a:r>
            <a:endParaRPr sz="3200" b="1">
              <a:latin typeface="Montserrat"/>
              <a:ea typeface="Montserrat"/>
              <a:cs typeface="Montserrat"/>
              <a:sym typeface="Montserrat"/>
            </a:endParaRPr>
          </a:p>
        </p:txBody>
      </p:sp>
      <p:sp>
        <p:nvSpPr>
          <p:cNvPr id="175" name="Google Shape;175;p28"/>
          <p:cNvSpPr txBox="1">
            <a:spLocks noGrp="1"/>
          </p:cNvSpPr>
          <p:nvPr>
            <p:ph type="body" idx="1"/>
          </p:nvPr>
        </p:nvSpPr>
        <p:spPr>
          <a:xfrm>
            <a:off x="0" y="1509600"/>
            <a:ext cx="9144000" cy="27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440"/>
              <a:buNone/>
            </a:pPr>
            <a:endParaRPr sz="1400" i="1">
              <a:solidFill>
                <a:schemeClr val="dk1"/>
              </a:solidFill>
              <a:latin typeface="Montserrat"/>
              <a:ea typeface="Montserrat"/>
              <a:cs typeface="Montserrat"/>
              <a:sym typeface="Montserrat"/>
            </a:endParaRPr>
          </a:p>
          <a:p>
            <a:pPr marL="0" lvl="0" indent="0" algn="ctr" rtl="0">
              <a:spcBef>
                <a:spcPts val="120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“Sell my art on Instagram “</a:t>
            </a:r>
            <a:endParaRPr b="1" i="1">
              <a:solidFill>
                <a:schemeClr val="dk1"/>
              </a:solidFill>
              <a:latin typeface="Montserrat"/>
              <a:ea typeface="Montserrat"/>
              <a:cs typeface="Montserrat"/>
              <a:sym typeface="Montserrat"/>
            </a:endParaRPr>
          </a:p>
          <a:p>
            <a:pPr marL="0" lvl="0" indent="0" algn="ctr" rtl="0">
              <a:spcBef>
                <a:spcPts val="120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Vs</a:t>
            </a:r>
            <a:endParaRPr b="1" i="1">
              <a:solidFill>
                <a:schemeClr val="dk1"/>
              </a:solidFill>
              <a:latin typeface="Montserrat"/>
              <a:ea typeface="Montserrat"/>
              <a:cs typeface="Montserrat"/>
              <a:sym typeface="Montserrat"/>
            </a:endParaRPr>
          </a:p>
          <a:p>
            <a:pPr marL="0" lvl="0" indent="0" algn="ctr" rtl="0">
              <a:spcBef>
                <a:spcPts val="120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“Sell 10 pieces of art to people that I have never met but found my work by following me on Instagram.”</a:t>
            </a:r>
            <a:endParaRPr b="1" i="1">
              <a:solidFill>
                <a:schemeClr val="dk1"/>
              </a:solidFill>
              <a:latin typeface="Montserrat"/>
              <a:ea typeface="Montserrat"/>
              <a:cs typeface="Montserrat"/>
              <a:sym typeface="Montserrat"/>
            </a:endParaRPr>
          </a:p>
          <a:p>
            <a:pPr marL="0" lvl="0" indent="0" algn="ctr" rtl="0">
              <a:spcBef>
                <a:spcPts val="1200"/>
              </a:spcBef>
              <a:spcAft>
                <a:spcPts val="0"/>
              </a:spcAft>
              <a:buClr>
                <a:schemeClr val="dk1"/>
              </a:buClr>
              <a:buSzPts val="1100"/>
              <a:buFont typeface="Arial"/>
              <a:buNone/>
            </a:pPr>
            <a:endParaRPr sz="1400" i="1">
              <a:solidFill>
                <a:schemeClr val="dk1"/>
              </a:solidFill>
              <a:latin typeface="Montserrat"/>
              <a:ea typeface="Montserrat"/>
              <a:cs typeface="Montserrat"/>
              <a:sym typeface="Montserrat"/>
            </a:endParaRPr>
          </a:p>
          <a:p>
            <a:pPr marL="0" lvl="0" indent="0" algn="ctr" rtl="0">
              <a:spcBef>
                <a:spcPts val="1200"/>
              </a:spcBef>
              <a:spcAft>
                <a:spcPts val="0"/>
              </a:spcAft>
              <a:buSzPts val="440"/>
              <a:buNone/>
            </a:pPr>
            <a:endParaRPr sz="1400" i="1">
              <a:solidFill>
                <a:schemeClr val="dk1"/>
              </a:solidFill>
              <a:latin typeface="Montserrat"/>
              <a:ea typeface="Montserrat"/>
              <a:cs typeface="Montserrat"/>
              <a:sym typeface="Montserrat"/>
            </a:endParaRPr>
          </a:p>
          <a:p>
            <a:pPr marL="0" lvl="0" indent="0" algn="ctr" rtl="0">
              <a:spcBef>
                <a:spcPts val="1200"/>
              </a:spcBef>
              <a:spcAft>
                <a:spcPts val="1200"/>
              </a:spcAft>
              <a:buSzPts val="440"/>
              <a:buNone/>
            </a:pPr>
            <a:endParaRPr sz="14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a:extLst>
            <a:ext uri="{FF2B5EF4-FFF2-40B4-BE49-F238E27FC236}">
              <a16:creationId xmlns:a16="http://schemas.microsoft.com/office/drawing/2014/main" id="{4F5E67E4-A483-7AFD-C6F4-490A7C304338}"/>
            </a:ext>
          </a:extLst>
        </p:cNvPr>
        <p:cNvGrpSpPr/>
        <p:nvPr/>
      </p:nvGrpSpPr>
      <p:grpSpPr>
        <a:xfrm>
          <a:off x="0" y="0"/>
          <a:ext cx="0" cy="0"/>
          <a:chOff x="0" y="0"/>
          <a:chExt cx="0" cy="0"/>
        </a:xfrm>
      </p:grpSpPr>
      <p:sp>
        <p:nvSpPr>
          <p:cNvPr id="58" name="Google Shape;58;p14">
            <a:extLst>
              <a:ext uri="{FF2B5EF4-FFF2-40B4-BE49-F238E27FC236}">
                <a16:creationId xmlns:a16="http://schemas.microsoft.com/office/drawing/2014/main" id="{B0078CFC-5C87-F482-50C4-8799E3479C2B}"/>
              </a:ext>
            </a:extLst>
          </p:cNvPr>
          <p:cNvSpPr txBox="1">
            <a:spLocks noGrp="1"/>
          </p:cNvSpPr>
          <p:nvPr>
            <p:ph type="body" idx="1"/>
          </p:nvPr>
        </p:nvSpPr>
        <p:spPr>
          <a:xfrm>
            <a:off x="1858875" y="2101350"/>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59" name="Google Shape;59;p14">
            <a:extLst>
              <a:ext uri="{FF2B5EF4-FFF2-40B4-BE49-F238E27FC236}">
                <a16:creationId xmlns:a16="http://schemas.microsoft.com/office/drawing/2014/main" id="{74B77B67-5F59-872E-25D6-37B00A3937C7}"/>
              </a:ext>
            </a:extLst>
          </p:cNvPr>
          <p:cNvSpPr txBox="1">
            <a:spLocks noGrp="1"/>
          </p:cNvSpPr>
          <p:nvPr>
            <p:ph type="body" idx="1"/>
          </p:nvPr>
        </p:nvSpPr>
        <p:spPr>
          <a:xfrm>
            <a:off x="1858875" y="3081725"/>
            <a:ext cx="1988400" cy="861300"/>
          </a:xfrm>
          <a:prstGeom prst="rect">
            <a:avLst/>
          </a:prstGeom>
        </p:spPr>
        <p:txBody>
          <a:bodyPr spcFirstLastPara="1" wrap="square" lIns="91425" tIns="91425" rIns="91425" bIns="91425" anchor="t" anchorCtr="0">
            <a:normAutofit/>
          </a:bodyPr>
          <a:lstStyle/>
          <a:p>
            <a:pPr marL="457200" lvl="0" indent="0" algn="l" rtl="0">
              <a:lnSpc>
                <a:spcPct val="95000"/>
              </a:lnSpc>
              <a:spcBef>
                <a:spcPts val="0"/>
              </a:spcBef>
              <a:spcAft>
                <a:spcPts val="1200"/>
              </a:spcAft>
              <a:buNone/>
            </a:pPr>
            <a:endParaRPr sz="765">
              <a:solidFill>
                <a:schemeClr val="dk1"/>
              </a:solidFill>
              <a:latin typeface="Georgia"/>
              <a:ea typeface="Georgia"/>
              <a:cs typeface="Georgia"/>
              <a:sym typeface="Georgia"/>
            </a:endParaRPr>
          </a:p>
        </p:txBody>
      </p:sp>
      <p:sp>
        <p:nvSpPr>
          <p:cNvPr id="60" name="Google Shape;60;p14">
            <a:extLst>
              <a:ext uri="{FF2B5EF4-FFF2-40B4-BE49-F238E27FC236}">
                <a16:creationId xmlns:a16="http://schemas.microsoft.com/office/drawing/2014/main" id="{0B72251D-0EEF-70B0-9E99-437E115CB30F}"/>
              </a:ext>
            </a:extLst>
          </p:cNvPr>
          <p:cNvSpPr txBox="1">
            <a:spLocks noGrp="1"/>
          </p:cNvSpPr>
          <p:nvPr>
            <p:ph type="body" idx="1"/>
          </p:nvPr>
        </p:nvSpPr>
        <p:spPr>
          <a:xfrm>
            <a:off x="1858875" y="410392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br>
              <a:rPr lang="en-GB" sz="450">
                <a:solidFill>
                  <a:schemeClr val="dk1"/>
                </a:solidFill>
              </a:rPr>
            </a:br>
            <a:r>
              <a:rPr lang="en-GB" sz="450">
                <a:solidFill>
                  <a:schemeClr val="dk1"/>
                </a:solidFill>
              </a:rPr>
              <a:t>- </a:t>
            </a:r>
            <a:endParaRPr sz="4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1" name="Google Shape;61;p14">
            <a:extLst>
              <a:ext uri="{FF2B5EF4-FFF2-40B4-BE49-F238E27FC236}">
                <a16:creationId xmlns:a16="http://schemas.microsoft.com/office/drawing/2014/main" id="{C05ACCA0-3D97-87D7-47B4-651866AFBC5A}"/>
              </a:ext>
            </a:extLst>
          </p:cNvPr>
          <p:cNvSpPr txBox="1">
            <a:spLocks noGrp="1"/>
          </p:cNvSpPr>
          <p:nvPr>
            <p:ph type="body" idx="1"/>
          </p:nvPr>
        </p:nvSpPr>
        <p:spPr>
          <a:xfrm>
            <a:off x="4336300" y="994575"/>
            <a:ext cx="1988400" cy="861300"/>
          </a:xfrm>
          <a:prstGeom prst="rect">
            <a:avLst/>
          </a:prstGeom>
        </p:spPr>
        <p:txBody>
          <a:bodyPr spcFirstLastPara="1" wrap="square" lIns="91425" tIns="91425" rIns="91425" bIns="91425" anchor="t" anchorCtr="0">
            <a:noAutofit/>
          </a:bodyPr>
          <a:lstStyle/>
          <a:p>
            <a:pPr marL="457200" lvl="0" indent="-255746" algn="l" rtl="0">
              <a:lnSpc>
                <a:spcPct val="105000"/>
              </a:lnSpc>
              <a:spcBef>
                <a:spcPts val="0"/>
              </a:spcBef>
              <a:spcAft>
                <a:spcPts val="0"/>
              </a:spcAft>
              <a:buClr>
                <a:schemeClr val="dk1"/>
              </a:buClr>
              <a:buSzPts val="428"/>
              <a:buFont typeface="Georgia"/>
              <a:buAutoNum type="arabicPeriod"/>
            </a:pPr>
            <a:endParaRPr sz="427">
              <a:solidFill>
                <a:schemeClr val="dk1"/>
              </a:solidFill>
              <a:latin typeface="Georgia"/>
              <a:ea typeface="Georgia"/>
              <a:cs typeface="Georgia"/>
              <a:sym typeface="Georgia"/>
            </a:endParaRPr>
          </a:p>
        </p:txBody>
      </p:sp>
      <p:sp>
        <p:nvSpPr>
          <p:cNvPr id="62" name="Google Shape;62;p14">
            <a:extLst>
              <a:ext uri="{FF2B5EF4-FFF2-40B4-BE49-F238E27FC236}">
                <a16:creationId xmlns:a16="http://schemas.microsoft.com/office/drawing/2014/main" id="{EBDA3051-1460-D9D1-0877-910044C86F85}"/>
              </a:ext>
            </a:extLst>
          </p:cNvPr>
          <p:cNvSpPr txBox="1">
            <a:spLocks noGrp="1"/>
          </p:cNvSpPr>
          <p:nvPr>
            <p:ph type="body" idx="1"/>
          </p:nvPr>
        </p:nvSpPr>
        <p:spPr>
          <a:xfrm>
            <a:off x="4336300" y="205022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3" name="Google Shape;63;p14">
            <a:extLst>
              <a:ext uri="{FF2B5EF4-FFF2-40B4-BE49-F238E27FC236}">
                <a16:creationId xmlns:a16="http://schemas.microsoft.com/office/drawing/2014/main" id="{EDD50A12-9703-EBEF-960B-A9A9A0E43A3B}"/>
              </a:ext>
            </a:extLst>
          </p:cNvPr>
          <p:cNvSpPr txBox="1">
            <a:spLocks noGrp="1"/>
          </p:cNvSpPr>
          <p:nvPr>
            <p:ph type="body" idx="1"/>
          </p:nvPr>
        </p:nvSpPr>
        <p:spPr>
          <a:xfrm>
            <a:off x="4336300" y="404257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sz="7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4" name="Google Shape;64;p14">
            <a:extLst>
              <a:ext uri="{FF2B5EF4-FFF2-40B4-BE49-F238E27FC236}">
                <a16:creationId xmlns:a16="http://schemas.microsoft.com/office/drawing/2014/main" id="{77825400-47E7-423A-5612-A97B6F497BC6}"/>
              </a:ext>
            </a:extLst>
          </p:cNvPr>
          <p:cNvSpPr txBox="1">
            <a:spLocks noGrp="1"/>
          </p:cNvSpPr>
          <p:nvPr>
            <p:ph type="body" idx="1"/>
          </p:nvPr>
        </p:nvSpPr>
        <p:spPr>
          <a:xfrm>
            <a:off x="4336300" y="304640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5" name="Google Shape;65;p14">
            <a:extLst>
              <a:ext uri="{FF2B5EF4-FFF2-40B4-BE49-F238E27FC236}">
                <a16:creationId xmlns:a16="http://schemas.microsoft.com/office/drawing/2014/main" id="{DBA6BDCA-1828-512D-80E1-5F50622C57F8}"/>
              </a:ext>
            </a:extLst>
          </p:cNvPr>
          <p:cNvSpPr txBox="1">
            <a:spLocks noGrp="1"/>
          </p:cNvSpPr>
          <p:nvPr>
            <p:ph type="body" idx="1"/>
          </p:nvPr>
        </p:nvSpPr>
        <p:spPr>
          <a:xfrm>
            <a:off x="6813725" y="103640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6" name="Google Shape;66;p14">
            <a:extLst>
              <a:ext uri="{FF2B5EF4-FFF2-40B4-BE49-F238E27FC236}">
                <a16:creationId xmlns:a16="http://schemas.microsoft.com/office/drawing/2014/main" id="{4C81D7F7-43EC-3BFE-EC9F-4A0AE734266F}"/>
              </a:ext>
            </a:extLst>
          </p:cNvPr>
          <p:cNvSpPr txBox="1">
            <a:spLocks noGrp="1"/>
          </p:cNvSpPr>
          <p:nvPr>
            <p:ph type="body" idx="1"/>
          </p:nvPr>
        </p:nvSpPr>
        <p:spPr>
          <a:xfrm>
            <a:off x="6813725" y="2050225"/>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900">
              <a:solidFill>
                <a:schemeClr val="dk1"/>
              </a:solidFill>
              <a:latin typeface="Georgia"/>
              <a:ea typeface="Georgia"/>
              <a:cs typeface="Georgia"/>
              <a:sym typeface="Georgia"/>
            </a:endParaRPr>
          </a:p>
          <a:p>
            <a:pPr marL="457200" lvl="0" indent="0" algn="l" rtl="0">
              <a:spcBef>
                <a:spcPts val="1200"/>
              </a:spcBef>
              <a:spcAft>
                <a:spcPts val="1200"/>
              </a:spcAft>
              <a:buNone/>
            </a:pPr>
            <a:endParaRPr sz="900">
              <a:solidFill>
                <a:schemeClr val="dk1"/>
              </a:solidFill>
              <a:latin typeface="Georgia"/>
              <a:ea typeface="Georgia"/>
              <a:cs typeface="Georgia"/>
              <a:sym typeface="Georgia"/>
            </a:endParaRPr>
          </a:p>
        </p:txBody>
      </p:sp>
      <p:sp>
        <p:nvSpPr>
          <p:cNvPr id="67" name="Google Shape;67;p14">
            <a:extLst>
              <a:ext uri="{FF2B5EF4-FFF2-40B4-BE49-F238E27FC236}">
                <a16:creationId xmlns:a16="http://schemas.microsoft.com/office/drawing/2014/main" id="{94DCC447-5051-914F-8F49-30A3152F5474}"/>
              </a:ext>
            </a:extLst>
          </p:cNvPr>
          <p:cNvSpPr txBox="1">
            <a:spLocks noGrp="1"/>
          </p:cNvSpPr>
          <p:nvPr>
            <p:ph type="body" idx="1"/>
          </p:nvPr>
        </p:nvSpPr>
        <p:spPr>
          <a:xfrm>
            <a:off x="6813725" y="3064050"/>
            <a:ext cx="1988400" cy="8613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8" name="Google Shape;68;p14">
            <a:extLst>
              <a:ext uri="{FF2B5EF4-FFF2-40B4-BE49-F238E27FC236}">
                <a16:creationId xmlns:a16="http://schemas.microsoft.com/office/drawing/2014/main" id="{3FC3914A-1C48-C652-BF43-0ED7F8F34BC1}"/>
              </a:ext>
            </a:extLst>
          </p:cNvPr>
          <p:cNvSpPr txBox="1">
            <a:spLocks noGrp="1"/>
          </p:cNvSpPr>
          <p:nvPr>
            <p:ph type="body" idx="1"/>
          </p:nvPr>
        </p:nvSpPr>
        <p:spPr>
          <a:xfrm>
            <a:off x="8216675" y="124200"/>
            <a:ext cx="408600" cy="53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50">
                <a:solidFill>
                  <a:schemeClr val="dk1"/>
                </a:solidFill>
              </a:rPr>
              <a:t>+</a:t>
            </a:r>
            <a:endParaRPr sz="3250">
              <a:solidFill>
                <a:schemeClr val="dk1"/>
              </a:solidFill>
            </a:endParaRPr>
          </a:p>
          <a:p>
            <a:pPr marL="0" lvl="0" indent="0" algn="l" rtl="0">
              <a:spcBef>
                <a:spcPts val="0"/>
              </a:spcBef>
              <a:spcAft>
                <a:spcPts val="1200"/>
              </a:spcAft>
              <a:buNone/>
            </a:pPr>
            <a:endParaRPr sz="900">
              <a:solidFill>
                <a:schemeClr val="dk1"/>
              </a:solidFill>
              <a:latin typeface="Georgia"/>
              <a:ea typeface="Georgia"/>
              <a:cs typeface="Georgia"/>
              <a:sym typeface="Georgia"/>
            </a:endParaRPr>
          </a:p>
        </p:txBody>
      </p:sp>
      <p:sp>
        <p:nvSpPr>
          <p:cNvPr id="69" name="Google Shape;69;p14">
            <a:extLst>
              <a:ext uri="{FF2B5EF4-FFF2-40B4-BE49-F238E27FC236}">
                <a16:creationId xmlns:a16="http://schemas.microsoft.com/office/drawing/2014/main" id="{2147DC67-7FF0-72E5-40FC-ADF3B77A1BA1}"/>
              </a:ext>
            </a:extLst>
          </p:cNvPr>
          <p:cNvSpPr txBox="1">
            <a:spLocks noGrp="1"/>
          </p:cNvSpPr>
          <p:nvPr>
            <p:ph type="body" idx="1"/>
          </p:nvPr>
        </p:nvSpPr>
        <p:spPr>
          <a:xfrm>
            <a:off x="1858875" y="1083000"/>
            <a:ext cx="1988400" cy="8613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1200"/>
              </a:spcAft>
              <a:buSzPts val="935"/>
              <a:buNone/>
            </a:pPr>
            <a:endParaRPr sz="765">
              <a:solidFill>
                <a:schemeClr val="dk1"/>
              </a:solidFill>
              <a:latin typeface="Georgia"/>
              <a:ea typeface="Georgia"/>
              <a:cs typeface="Georgia"/>
              <a:sym typeface="Georgia"/>
            </a:endParaRPr>
          </a:p>
        </p:txBody>
      </p:sp>
      <p:sp>
        <p:nvSpPr>
          <p:cNvPr id="70" name="Google Shape;70;p14">
            <a:extLst>
              <a:ext uri="{FF2B5EF4-FFF2-40B4-BE49-F238E27FC236}">
                <a16:creationId xmlns:a16="http://schemas.microsoft.com/office/drawing/2014/main" id="{76D7681B-A361-734B-196A-9D0EDE43D384}"/>
              </a:ext>
            </a:extLst>
          </p:cNvPr>
          <p:cNvSpPr txBox="1">
            <a:spLocks noGrp="1"/>
          </p:cNvSpPr>
          <p:nvPr>
            <p:ph type="body" idx="1"/>
          </p:nvPr>
        </p:nvSpPr>
        <p:spPr>
          <a:xfrm>
            <a:off x="6813725" y="3946475"/>
            <a:ext cx="1988400" cy="86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900">
                <a:solidFill>
                  <a:schemeClr val="dk1"/>
                </a:solidFill>
                <a:latin typeface="Georgia"/>
                <a:ea typeface="Georgia"/>
                <a:cs typeface="Georgia"/>
                <a:sym typeface="Georgia"/>
              </a:rPr>
              <a:t> </a:t>
            </a:r>
            <a:endParaRPr sz="900">
              <a:solidFill>
                <a:schemeClr val="dk1"/>
              </a:solidFill>
              <a:latin typeface="Georgia"/>
              <a:ea typeface="Georgia"/>
              <a:cs typeface="Georgia"/>
              <a:sym typeface="Georgia"/>
            </a:endParaRPr>
          </a:p>
        </p:txBody>
      </p:sp>
      <p:sp>
        <p:nvSpPr>
          <p:cNvPr id="71" name="Google Shape;71;p14">
            <a:extLst>
              <a:ext uri="{FF2B5EF4-FFF2-40B4-BE49-F238E27FC236}">
                <a16:creationId xmlns:a16="http://schemas.microsoft.com/office/drawing/2014/main" id="{3BC51ED6-AAF5-7E49-E1BD-BEA539B202FD}"/>
              </a:ext>
            </a:extLst>
          </p:cNvPr>
          <p:cNvSpPr/>
          <p:nvPr/>
        </p:nvSpPr>
        <p:spPr>
          <a:xfrm>
            <a:off x="73900" y="36450"/>
            <a:ext cx="1463400" cy="958200"/>
          </a:xfrm>
          <a:prstGeom prst="rect">
            <a:avLst/>
          </a:prstGeom>
          <a:solidFill>
            <a:srgbClr val="F2F1EA"/>
          </a:solidFill>
          <a:ln w="9525" cap="flat" cmpd="sng">
            <a:solidFill>
              <a:srgbClr val="F2F1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72360997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1546</Words>
  <Application>Microsoft Macintosh PowerPoint</Application>
  <PresentationFormat>On-screen Show (16:9)</PresentationFormat>
  <Paragraphs>91</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Impact</vt:lpstr>
      <vt:lpstr>Georgia</vt:lpstr>
      <vt:lpstr>Montserrat</vt:lpstr>
      <vt:lpstr>Simple Light</vt:lpstr>
      <vt:lpstr>PowerPoint Presentation</vt:lpstr>
      <vt:lpstr>PowerPoint Presentation</vt:lpstr>
      <vt:lpstr>HOW TO SET EFFECTIVE GOALS  </vt:lpstr>
      <vt:lpstr>Vision Mastery Part 1 </vt:lpstr>
      <vt:lpstr>HOW TO SET EFFECTIVE GOALS</vt:lpstr>
      <vt:lpstr>HOW TO SET EFFECTIVE GOALS</vt:lpstr>
      <vt:lpstr>HOW TO SET EFFECTIVE GOALS</vt:lpstr>
      <vt:lpstr>HOW TO SET EFFECTIVE GOALS</vt:lpstr>
      <vt:lpstr>PowerPoint Presentation</vt:lpstr>
      <vt:lpstr> </vt:lpstr>
      <vt:lpstr>Motivation &amp; how will it feel to achieve your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Books and self-development resources in line with this</vt:lpstr>
      <vt:lpstr>Books and self-development resources continued…</vt:lpstr>
      <vt:lpstr>Crafting your personal reading list for success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crista cloutier</cp:lastModifiedBy>
  <cp:revision>1</cp:revision>
  <dcterms:modified xsi:type="dcterms:W3CDTF">2025-01-05T17:37:20Z</dcterms:modified>
</cp:coreProperties>
</file>